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7"/>
  </p:notesMasterIdLst>
  <p:handoutMasterIdLst>
    <p:handoutMasterId r:id="rId28"/>
  </p:handoutMasterIdLst>
  <p:sldIdLst>
    <p:sldId id="256" r:id="rId3"/>
    <p:sldId id="259" r:id="rId4"/>
    <p:sldId id="277" r:id="rId5"/>
    <p:sldId id="276" r:id="rId6"/>
    <p:sldId id="263" r:id="rId7"/>
    <p:sldId id="264" r:id="rId8"/>
    <p:sldId id="267" r:id="rId9"/>
    <p:sldId id="296" r:id="rId10"/>
    <p:sldId id="297" r:id="rId11"/>
    <p:sldId id="298" r:id="rId12"/>
    <p:sldId id="300" r:id="rId13"/>
    <p:sldId id="279" r:id="rId14"/>
    <p:sldId id="287" r:id="rId15"/>
    <p:sldId id="302" r:id="rId16"/>
    <p:sldId id="301" r:id="rId17"/>
    <p:sldId id="288" r:id="rId18"/>
    <p:sldId id="303" r:id="rId19"/>
    <p:sldId id="304" r:id="rId20"/>
    <p:sldId id="306" r:id="rId21"/>
    <p:sldId id="307" r:id="rId22"/>
    <p:sldId id="309" r:id="rId23"/>
    <p:sldId id="308" r:id="rId24"/>
    <p:sldId id="305" r:id="rId25"/>
    <p:sldId id="261" r:id="rId26"/>
  </p:sldIdLst>
  <p:sldSz cx="9144000" cy="6858000" type="screen4x3"/>
  <p:notesSz cx="7099300" cy="9385300"/>
  <p:defaultTextStyle>
    <a:defPPr>
      <a:defRPr lang="es-MX"/>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88" autoAdjust="0"/>
    <p:restoredTop sz="92086" autoAdjust="0"/>
  </p:normalViewPr>
  <p:slideViewPr>
    <p:cSldViewPr>
      <p:cViewPr>
        <p:scale>
          <a:sx n="80" d="100"/>
          <a:sy n="80" d="100"/>
        </p:scale>
        <p:origin x="-882" y="2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76363" cy="469265"/>
          </a:xfrm>
          <a:prstGeom prst="rect">
            <a:avLst/>
          </a:prstGeom>
        </p:spPr>
        <p:txBody>
          <a:bodyPr vert="horz" lIns="94192" tIns="47096" rIns="94192" bIns="47096" rtlCol="0"/>
          <a:lstStyle>
            <a:lvl1pPr algn="l">
              <a:defRPr sz="1200"/>
            </a:lvl1pPr>
          </a:lstStyle>
          <a:p>
            <a:endParaRPr lang="es-MX"/>
          </a:p>
        </p:txBody>
      </p:sp>
      <p:sp>
        <p:nvSpPr>
          <p:cNvPr id="3" name="2 Marcador de fecha"/>
          <p:cNvSpPr>
            <a:spLocks noGrp="1"/>
          </p:cNvSpPr>
          <p:nvPr>
            <p:ph type="dt" sz="quarter" idx="1"/>
          </p:nvPr>
        </p:nvSpPr>
        <p:spPr>
          <a:xfrm>
            <a:off x="4021294" y="0"/>
            <a:ext cx="3076363" cy="469265"/>
          </a:xfrm>
          <a:prstGeom prst="rect">
            <a:avLst/>
          </a:prstGeom>
        </p:spPr>
        <p:txBody>
          <a:bodyPr vert="horz" lIns="94192" tIns="47096" rIns="94192" bIns="47096" rtlCol="0"/>
          <a:lstStyle>
            <a:lvl1pPr algn="r">
              <a:defRPr sz="1200"/>
            </a:lvl1pPr>
          </a:lstStyle>
          <a:p>
            <a:fld id="{8D94F741-DB4C-495D-AE09-7E9834F7EC6D}" type="datetimeFigureOut">
              <a:rPr lang="es-MX" smtClean="0"/>
              <a:t>11/01/2016</a:t>
            </a:fld>
            <a:endParaRPr lang="es-MX"/>
          </a:p>
        </p:txBody>
      </p:sp>
      <p:sp>
        <p:nvSpPr>
          <p:cNvPr id="4" name="3 Marcador de pie de página"/>
          <p:cNvSpPr>
            <a:spLocks noGrp="1"/>
          </p:cNvSpPr>
          <p:nvPr>
            <p:ph type="ftr" sz="quarter" idx="2"/>
          </p:nvPr>
        </p:nvSpPr>
        <p:spPr>
          <a:xfrm>
            <a:off x="0" y="8914406"/>
            <a:ext cx="3076363" cy="469265"/>
          </a:xfrm>
          <a:prstGeom prst="rect">
            <a:avLst/>
          </a:prstGeom>
        </p:spPr>
        <p:txBody>
          <a:bodyPr vert="horz" lIns="94192" tIns="47096" rIns="94192" bIns="47096"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4021294" y="8914406"/>
            <a:ext cx="3076363" cy="469265"/>
          </a:xfrm>
          <a:prstGeom prst="rect">
            <a:avLst/>
          </a:prstGeom>
        </p:spPr>
        <p:txBody>
          <a:bodyPr vert="horz" lIns="94192" tIns="47096" rIns="94192" bIns="47096" rtlCol="0" anchor="b"/>
          <a:lstStyle>
            <a:lvl1pPr algn="r">
              <a:defRPr sz="1200"/>
            </a:lvl1pPr>
          </a:lstStyle>
          <a:p>
            <a:fld id="{74040C7D-D9D8-468B-B9D7-B70349ED508C}" type="slidenum">
              <a:rPr lang="es-MX" smtClean="0"/>
              <a:t>‹Nº›</a:t>
            </a:fld>
            <a:endParaRPr lang="es-MX"/>
          </a:p>
        </p:txBody>
      </p:sp>
    </p:spTree>
    <p:extLst>
      <p:ext uri="{BB962C8B-B14F-4D97-AF65-F5344CB8AC3E}">
        <p14:creationId xmlns:p14="http://schemas.microsoft.com/office/powerpoint/2010/main" val="20479511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76363" cy="469265"/>
          </a:xfrm>
          <a:prstGeom prst="rect">
            <a:avLst/>
          </a:prstGeom>
        </p:spPr>
        <p:txBody>
          <a:bodyPr vert="horz" lIns="94192" tIns="47096" rIns="94192" bIns="47096" rtlCol="0"/>
          <a:lstStyle>
            <a:lvl1pPr algn="l">
              <a:defRPr sz="1200"/>
            </a:lvl1pPr>
          </a:lstStyle>
          <a:p>
            <a:endParaRPr lang="es-MX"/>
          </a:p>
        </p:txBody>
      </p:sp>
      <p:sp>
        <p:nvSpPr>
          <p:cNvPr id="3" name="2 Marcador de fecha"/>
          <p:cNvSpPr>
            <a:spLocks noGrp="1"/>
          </p:cNvSpPr>
          <p:nvPr>
            <p:ph type="dt" idx="1"/>
          </p:nvPr>
        </p:nvSpPr>
        <p:spPr>
          <a:xfrm>
            <a:off x="4021294" y="0"/>
            <a:ext cx="3076363" cy="469265"/>
          </a:xfrm>
          <a:prstGeom prst="rect">
            <a:avLst/>
          </a:prstGeom>
        </p:spPr>
        <p:txBody>
          <a:bodyPr vert="horz" lIns="94192" tIns="47096" rIns="94192" bIns="47096" rtlCol="0"/>
          <a:lstStyle>
            <a:lvl1pPr algn="r">
              <a:defRPr sz="1200"/>
            </a:lvl1pPr>
          </a:lstStyle>
          <a:p>
            <a:fld id="{B8A86552-BCC3-4324-9163-DBB49AA6ADEE}" type="datetimeFigureOut">
              <a:rPr lang="es-MX" smtClean="0"/>
              <a:pPr/>
              <a:t>11/01/2016</a:t>
            </a:fld>
            <a:endParaRPr lang="es-MX"/>
          </a:p>
        </p:txBody>
      </p:sp>
      <p:sp>
        <p:nvSpPr>
          <p:cNvPr id="4" name="3 Marcador de imagen de diapositiva"/>
          <p:cNvSpPr>
            <a:spLocks noGrp="1" noRot="1" noChangeAspect="1"/>
          </p:cNvSpPr>
          <p:nvPr>
            <p:ph type="sldImg" idx="2"/>
          </p:nvPr>
        </p:nvSpPr>
        <p:spPr>
          <a:xfrm>
            <a:off x="1203325" y="703263"/>
            <a:ext cx="4692650" cy="3519487"/>
          </a:xfrm>
          <a:prstGeom prst="rect">
            <a:avLst/>
          </a:prstGeom>
          <a:noFill/>
          <a:ln w="12700">
            <a:solidFill>
              <a:prstClr val="black"/>
            </a:solidFill>
          </a:ln>
        </p:spPr>
        <p:txBody>
          <a:bodyPr vert="horz" lIns="94192" tIns="47096" rIns="94192" bIns="47096" rtlCol="0" anchor="ctr"/>
          <a:lstStyle/>
          <a:p>
            <a:endParaRPr lang="es-MX"/>
          </a:p>
        </p:txBody>
      </p:sp>
      <p:sp>
        <p:nvSpPr>
          <p:cNvPr id="5" name="4 Marcador de notas"/>
          <p:cNvSpPr>
            <a:spLocks noGrp="1"/>
          </p:cNvSpPr>
          <p:nvPr>
            <p:ph type="body" sz="quarter" idx="3"/>
          </p:nvPr>
        </p:nvSpPr>
        <p:spPr>
          <a:xfrm>
            <a:off x="709930" y="4458018"/>
            <a:ext cx="5679440" cy="4223385"/>
          </a:xfrm>
          <a:prstGeom prst="rect">
            <a:avLst/>
          </a:prstGeom>
        </p:spPr>
        <p:txBody>
          <a:bodyPr vert="horz" lIns="94192" tIns="47096" rIns="94192" bIns="47096"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914406"/>
            <a:ext cx="3076363" cy="469265"/>
          </a:xfrm>
          <a:prstGeom prst="rect">
            <a:avLst/>
          </a:prstGeom>
        </p:spPr>
        <p:txBody>
          <a:bodyPr vert="horz" lIns="94192" tIns="47096" rIns="94192" bIns="47096"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4021294" y="8914406"/>
            <a:ext cx="3076363" cy="469265"/>
          </a:xfrm>
          <a:prstGeom prst="rect">
            <a:avLst/>
          </a:prstGeom>
        </p:spPr>
        <p:txBody>
          <a:bodyPr vert="horz" lIns="94192" tIns="47096" rIns="94192" bIns="47096" rtlCol="0" anchor="b"/>
          <a:lstStyle>
            <a:lvl1pPr algn="r">
              <a:defRPr sz="1200"/>
            </a:lvl1pPr>
          </a:lstStyle>
          <a:p>
            <a:fld id="{4B368380-2E25-4855-8C44-377D14ACB0CC}" type="slidenum">
              <a:rPr lang="es-MX" smtClean="0"/>
              <a:pPr/>
              <a:t>‹Nº›</a:t>
            </a:fld>
            <a:endParaRPr lang="es-MX"/>
          </a:p>
        </p:txBody>
      </p:sp>
    </p:spTree>
    <p:extLst>
      <p:ext uri="{BB962C8B-B14F-4D97-AF65-F5344CB8AC3E}">
        <p14:creationId xmlns:p14="http://schemas.microsoft.com/office/powerpoint/2010/main" val="1811611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3540475D-05C6-4407-B8A2-D56709C4B2C6}" type="datetimeFigureOut">
              <a:rPr lang="es-MX"/>
              <a:pPr>
                <a:defRPr/>
              </a:pPr>
              <a:t>11/01/2016</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1AB66511-8B33-4AF5-94B5-5A58DDADFECF}" type="slidenum">
              <a:rPr lang="es-MX"/>
              <a:pPr>
                <a:defRPr/>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78C3B40E-8EC3-487C-9B0E-D8E83B6A2E82}" type="datetimeFigureOut">
              <a:rPr lang="es-MX"/>
              <a:pPr>
                <a:defRPr/>
              </a:pPr>
              <a:t>11/01/2016</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EEE0852D-21CB-4FD5-9C06-7B1F721E26BD}" type="slidenum">
              <a:rPr lang="es-MX"/>
              <a:pPr>
                <a:defRPr/>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E6043F6F-8815-48E7-ADEA-2EB49E75B512}" type="datetimeFigureOut">
              <a:rPr lang="es-MX"/>
              <a:pPr>
                <a:defRPr/>
              </a:pPr>
              <a:t>11/01/2016</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B85A7966-F313-4A50-8238-C6ED31E73BF7}" type="slidenum">
              <a:rPr lang="es-MX"/>
              <a:pPr>
                <a:defRPr/>
              </a:pPr>
              <a:t>‹Nº›</a:t>
            </a:fld>
            <a:endParaRPr lang="es-MX"/>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E28A4951-B103-4D06-9495-4DA0D4BA319B}" type="datetimeFigureOut">
              <a:rPr lang="es-MX"/>
              <a:pPr>
                <a:defRPr/>
              </a:pPr>
              <a:t>11/01/2016</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E7CB5099-A724-4941-831A-C5594A408781}" type="slidenum">
              <a:rPr lang="es-MX"/>
              <a:pPr>
                <a:defRPr/>
              </a:pPr>
              <a:t>‹Nº›</a:t>
            </a:fld>
            <a:endParaRPr lang="es-MX"/>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B225DA1D-ED1B-4DE3-AC55-A6E43E431E18}" type="datetimeFigureOut">
              <a:rPr lang="es-MX"/>
              <a:pPr>
                <a:defRPr/>
              </a:pPr>
              <a:t>11/01/2016</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39BDD666-EB5C-4982-9B69-025447502C51}" type="slidenum">
              <a:rPr lang="es-MX"/>
              <a:pPr>
                <a:defRPr/>
              </a:pPr>
              <a:t>‹Nº›</a:t>
            </a:fld>
            <a:endParaRPr lang="es-MX"/>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B423FE5D-41D0-4EC9-BCD6-6011A041EDB0}" type="datetimeFigureOut">
              <a:rPr lang="es-MX"/>
              <a:pPr>
                <a:defRPr/>
              </a:pPr>
              <a:t>11/01/2016</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EBB243EE-E49D-44FD-85F8-FDEEC7B66E4A}" type="slidenum">
              <a:rPr lang="es-MX"/>
              <a:pPr>
                <a:defRPr/>
              </a:pPr>
              <a:t>‹Nº›</a:t>
            </a:fld>
            <a:endParaRPr lang="es-MX"/>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3 Marcador de fecha"/>
          <p:cNvSpPr>
            <a:spLocks noGrp="1"/>
          </p:cNvSpPr>
          <p:nvPr>
            <p:ph type="dt" sz="half" idx="10"/>
          </p:nvPr>
        </p:nvSpPr>
        <p:spPr/>
        <p:txBody>
          <a:bodyPr/>
          <a:lstStyle>
            <a:lvl1pPr>
              <a:defRPr/>
            </a:lvl1pPr>
          </a:lstStyle>
          <a:p>
            <a:pPr>
              <a:defRPr/>
            </a:pPr>
            <a:fld id="{87B452A2-26DF-457E-B1F4-73FADC28AE49}" type="datetimeFigureOut">
              <a:rPr lang="es-MX"/>
              <a:pPr>
                <a:defRPr/>
              </a:pPr>
              <a:t>11/01/2016</a:t>
            </a:fld>
            <a:endParaRPr lang="es-MX"/>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941FFB31-F7B9-4E74-92E5-616531F28729}" type="slidenum">
              <a:rPr lang="es-MX"/>
              <a:pPr>
                <a:defRPr/>
              </a:pPr>
              <a:t>‹Nº›</a:t>
            </a:fld>
            <a:endParaRPr lang="es-MX"/>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3 Marcador de fecha"/>
          <p:cNvSpPr>
            <a:spLocks noGrp="1"/>
          </p:cNvSpPr>
          <p:nvPr>
            <p:ph type="dt" sz="half" idx="10"/>
          </p:nvPr>
        </p:nvSpPr>
        <p:spPr/>
        <p:txBody>
          <a:bodyPr/>
          <a:lstStyle>
            <a:lvl1pPr>
              <a:defRPr/>
            </a:lvl1pPr>
          </a:lstStyle>
          <a:p>
            <a:pPr>
              <a:defRPr/>
            </a:pPr>
            <a:fld id="{FFBB0AB3-EE9D-445A-A5CE-96BCB2FD1ADE}" type="datetimeFigureOut">
              <a:rPr lang="es-MX"/>
              <a:pPr>
                <a:defRPr/>
              </a:pPr>
              <a:t>11/01/2016</a:t>
            </a:fld>
            <a:endParaRPr lang="es-MX"/>
          </a:p>
        </p:txBody>
      </p:sp>
      <p:sp>
        <p:nvSpPr>
          <p:cNvPr id="8" name="4 Marcador de pie de página"/>
          <p:cNvSpPr>
            <a:spLocks noGrp="1"/>
          </p:cNvSpPr>
          <p:nvPr>
            <p:ph type="ftr" sz="quarter" idx="11"/>
          </p:nvPr>
        </p:nvSpPr>
        <p:spPr/>
        <p:txBody>
          <a:bodyPr/>
          <a:lstStyle>
            <a:lvl1pPr>
              <a:defRPr/>
            </a:lvl1pPr>
          </a:lstStyle>
          <a:p>
            <a:pPr>
              <a:defRPr/>
            </a:pPr>
            <a:endParaRPr lang="es-MX"/>
          </a:p>
        </p:txBody>
      </p:sp>
      <p:sp>
        <p:nvSpPr>
          <p:cNvPr id="9" name="5 Marcador de número de diapositiva"/>
          <p:cNvSpPr>
            <a:spLocks noGrp="1"/>
          </p:cNvSpPr>
          <p:nvPr>
            <p:ph type="sldNum" sz="quarter" idx="12"/>
          </p:nvPr>
        </p:nvSpPr>
        <p:spPr/>
        <p:txBody>
          <a:bodyPr/>
          <a:lstStyle>
            <a:lvl1pPr>
              <a:defRPr/>
            </a:lvl1pPr>
          </a:lstStyle>
          <a:p>
            <a:pPr>
              <a:defRPr/>
            </a:pPr>
            <a:fld id="{6C5B92DD-19EC-4BF7-9A2C-273C688C3B70}" type="slidenum">
              <a:rPr lang="es-MX"/>
              <a:pPr>
                <a:defRPr/>
              </a:pPr>
              <a:t>‹Nº›</a:t>
            </a:fld>
            <a:endParaRPr lang="es-MX"/>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9C018700-DDBC-48A3-85AF-D522A776C214}" type="datetimeFigureOut">
              <a:rPr lang="es-MX"/>
              <a:pPr>
                <a:defRPr/>
              </a:pPr>
              <a:t>11/01/2016</a:t>
            </a:fld>
            <a:endParaRPr lang="es-MX"/>
          </a:p>
        </p:txBody>
      </p:sp>
      <p:sp>
        <p:nvSpPr>
          <p:cNvPr id="4" name="4 Marcador de pie de página"/>
          <p:cNvSpPr>
            <a:spLocks noGrp="1"/>
          </p:cNvSpPr>
          <p:nvPr>
            <p:ph type="ftr" sz="quarter" idx="11"/>
          </p:nvPr>
        </p:nvSpPr>
        <p:spPr/>
        <p:txBody>
          <a:bodyPr/>
          <a:lstStyle>
            <a:lvl1pPr>
              <a:defRPr/>
            </a:lvl1pPr>
          </a:lstStyle>
          <a:p>
            <a:pPr>
              <a:defRPr/>
            </a:pPr>
            <a:endParaRPr lang="es-MX"/>
          </a:p>
        </p:txBody>
      </p:sp>
      <p:sp>
        <p:nvSpPr>
          <p:cNvPr id="5" name="5 Marcador de número de diapositiva"/>
          <p:cNvSpPr>
            <a:spLocks noGrp="1"/>
          </p:cNvSpPr>
          <p:nvPr>
            <p:ph type="sldNum" sz="quarter" idx="12"/>
          </p:nvPr>
        </p:nvSpPr>
        <p:spPr/>
        <p:txBody>
          <a:bodyPr/>
          <a:lstStyle>
            <a:lvl1pPr>
              <a:defRPr/>
            </a:lvl1pPr>
          </a:lstStyle>
          <a:p>
            <a:pPr>
              <a:defRPr/>
            </a:pPr>
            <a:fld id="{A9148FA1-1F97-4818-9E0E-2F940DE1FC08}" type="slidenum">
              <a:rPr lang="es-MX"/>
              <a:pPr>
                <a:defRPr/>
              </a:pPr>
              <a:t>‹Nº›</a:t>
            </a:fld>
            <a:endParaRPr lang="es-MX"/>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4CD52AB8-867F-4FF1-93D3-EA5DE209D3E2}" type="datetimeFigureOut">
              <a:rPr lang="es-MX"/>
              <a:pPr>
                <a:defRPr/>
              </a:pPr>
              <a:t>11/01/2016</a:t>
            </a:fld>
            <a:endParaRPr lang="es-MX"/>
          </a:p>
        </p:txBody>
      </p:sp>
      <p:sp>
        <p:nvSpPr>
          <p:cNvPr id="3" name="4 Marcador de pie de página"/>
          <p:cNvSpPr>
            <a:spLocks noGrp="1"/>
          </p:cNvSpPr>
          <p:nvPr>
            <p:ph type="ftr" sz="quarter" idx="11"/>
          </p:nvPr>
        </p:nvSpPr>
        <p:spPr/>
        <p:txBody>
          <a:bodyPr/>
          <a:lstStyle>
            <a:lvl1pPr>
              <a:defRPr/>
            </a:lvl1pPr>
          </a:lstStyle>
          <a:p>
            <a:pPr>
              <a:defRPr/>
            </a:pPr>
            <a:endParaRPr lang="es-MX"/>
          </a:p>
        </p:txBody>
      </p:sp>
      <p:sp>
        <p:nvSpPr>
          <p:cNvPr id="4" name="5 Marcador de número de diapositiva"/>
          <p:cNvSpPr>
            <a:spLocks noGrp="1"/>
          </p:cNvSpPr>
          <p:nvPr>
            <p:ph type="sldNum" sz="quarter" idx="12"/>
          </p:nvPr>
        </p:nvSpPr>
        <p:spPr/>
        <p:txBody>
          <a:bodyPr/>
          <a:lstStyle>
            <a:lvl1pPr>
              <a:defRPr/>
            </a:lvl1pPr>
          </a:lstStyle>
          <a:p>
            <a:pPr>
              <a:defRPr/>
            </a:pPr>
            <a:fld id="{966630B3-2032-4407-A2AC-FF6EE2838E04}" type="slidenum">
              <a:rPr lang="es-MX"/>
              <a:pPr>
                <a:defRPr/>
              </a:pPr>
              <a:t>‹Nº›</a:t>
            </a:fld>
            <a:endParaRPr lang="es-MX"/>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2079BCC6-C686-4131-B15C-4879B44FDEBF}" type="datetimeFigureOut">
              <a:rPr lang="es-MX"/>
              <a:pPr>
                <a:defRPr/>
              </a:pPr>
              <a:t>11/01/2016</a:t>
            </a:fld>
            <a:endParaRPr lang="es-MX"/>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D26639FC-AAD8-48FF-9763-A6858D2E8B16}" type="slidenum">
              <a:rPr lang="es-MX"/>
              <a:pPr>
                <a:defRPr/>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D6E4ED9F-A142-4A39-921E-D85996E91B75}" type="datetimeFigureOut">
              <a:rPr lang="es-MX"/>
              <a:pPr>
                <a:defRPr/>
              </a:pPr>
              <a:t>11/01/2016</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D7E8BC57-EDCB-4027-8304-D058687367AB}" type="slidenum">
              <a:rPr lang="es-MX"/>
              <a:pPr>
                <a:defRPr/>
              </a:pPr>
              <a:t>‹Nº›</a:t>
            </a:fld>
            <a:endParaRPr lang="es-MX"/>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73B92577-E9CE-4323-B147-0FF64AF05740}" type="datetimeFigureOut">
              <a:rPr lang="es-MX"/>
              <a:pPr>
                <a:defRPr/>
              </a:pPr>
              <a:t>11/01/2016</a:t>
            </a:fld>
            <a:endParaRPr lang="es-MX"/>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A75EE370-2BD8-4F61-93BA-38B6791E3F3E}" type="slidenum">
              <a:rPr lang="es-MX"/>
              <a:pPr>
                <a:defRPr/>
              </a:pPr>
              <a:t>‹Nº›</a:t>
            </a:fld>
            <a:endParaRPr lang="es-MX"/>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3167EE81-901E-4378-9F83-B9F64D15DF13}" type="datetimeFigureOut">
              <a:rPr lang="es-MX"/>
              <a:pPr>
                <a:defRPr/>
              </a:pPr>
              <a:t>11/01/2016</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12AE0790-C752-4CD0-AA83-CCF3C075D266}" type="slidenum">
              <a:rPr lang="es-MX"/>
              <a:pPr>
                <a:defRPr/>
              </a:pPr>
              <a:t>‹Nº›</a:t>
            </a:fld>
            <a:endParaRPr lang="es-MX"/>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9CEBC375-F353-40F9-8E1D-E8CE495B8401}" type="datetimeFigureOut">
              <a:rPr lang="es-MX"/>
              <a:pPr>
                <a:defRPr/>
              </a:pPr>
              <a:t>11/01/2016</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B5B79305-DE17-4B31-9E86-E5A430BF49DB}" type="slidenum">
              <a:rPr lang="es-MX"/>
              <a:pPr>
                <a:defRPr/>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D42B14F9-67AD-4341-AFBF-FAC67B3DB56F}" type="datetimeFigureOut">
              <a:rPr lang="es-MX"/>
              <a:pPr>
                <a:defRPr/>
              </a:pPr>
              <a:t>11/01/2016</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AF9ECFB5-7770-4FFD-BFED-3771AAF5DFDA}" type="slidenum">
              <a:rPr lang="es-MX"/>
              <a:pPr>
                <a:defRPr/>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3 Marcador de fecha"/>
          <p:cNvSpPr>
            <a:spLocks noGrp="1"/>
          </p:cNvSpPr>
          <p:nvPr>
            <p:ph type="dt" sz="half" idx="10"/>
          </p:nvPr>
        </p:nvSpPr>
        <p:spPr/>
        <p:txBody>
          <a:bodyPr/>
          <a:lstStyle>
            <a:lvl1pPr>
              <a:defRPr/>
            </a:lvl1pPr>
          </a:lstStyle>
          <a:p>
            <a:pPr>
              <a:defRPr/>
            </a:pPr>
            <a:fld id="{805FA0A7-EDE7-461D-B907-0FDB1143C906}" type="datetimeFigureOut">
              <a:rPr lang="es-MX"/>
              <a:pPr>
                <a:defRPr/>
              </a:pPr>
              <a:t>11/01/2016</a:t>
            </a:fld>
            <a:endParaRPr lang="es-MX"/>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4F6D22A8-8642-4B1E-BD1C-215E88875429}" type="slidenum">
              <a:rPr lang="es-MX"/>
              <a:pPr>
                <a:defRPr/>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3 Marcador de fecha"/>
          <p:cNvSpPr>
            <a:spLocks noGrp="1"/>
          </p:cNvSpPr>
          <p:nvPr>
            <p:ph type="dt" sz="half" idx="10"/>
          </p:nvPr>
        </p:nvSpPr>
        <p:spPr/>
        <p:txBody>
          <a:bodyPr/>
          <a:lstStyle>
            <a:lvl1pPr>
              <a:defRPr/>
            </a:lvl1pPr>
          </a:lstStyle>
          <a:p>
            <a:pPr>
              <a:defRPr/>
            </a:pPr>
            <a:fld id="{F0215C5E-70D5-4BFF-92AA-361B9B7474BF}" type="datetimeFigureOut">
              <a:rPr lang="es-MX"/>
              <a:pPr>
                <a:defRPr/>
              </a:pPr>
              <a:t>11/01/2016</a:t>
            </a:fld>
            <a:endParaRPr lang="es-MX"/>
          </a:p>
        </p:txBody>
      </p:sp>
      <p:sp>
        <p:nvSpPr>
          <p:cNvPr id="8" name="4 Marcador de pie de página"/>
          <p:cNvSpPr>
            <a:spLocks noGrp="1"/>
          </p:cNvSpPr>
          <p:nvPr>
            <p:ph type="ftr" sz="quarter" idx="11"/>
          </p:nvPr>
        </p:nvSpPr>
        <p:spPr/>
        <p:txBody>
          <a:bodyPr/>
          <a:lstStyle>
            <a:lvl1pPr>
              <a:defRPr/>
            </a:lvl1pPr>
          </a:lstStyle>
          <a:p>
            <a:pPr>
              <a:defRPr/>
            </a:pPr>
            <a:endParaRPr lang="es-MX"/>
          </a:p>
        </p:txBody>
      </p:sp>
      <p:sp>
        <p:nvSpPr>
          <p:cNvPr id="9" name="5 Marcador de número de diapositiva"/>
          <p:cNvSpPr>
            <a:spLocks noGrp="1"/>
          </p:cNvSpPr>
          <p:nvPr>
            <p:ph type="sldNum" sz="quarter" idx="12"/>
          </p:nvPr>
        </p:nvSpPr>
        <p:spPr/>
        <p:txBody>
          <a:bodyPr/>
          <a:lstStyle>
            <a:lvl1pPr>
              <a:defRPr/>
            </a:lvl1pPr>
          </a:lstStyle>
          <a:p>
            <a:pPr>
              <a:defRPr/>
            </a:pPr>
            <a:fld id="{DFD5CE68-8A38-4689-B116-6928307AE229}" type="slidenum">
              <a:rPr lang="es-MX"/>
              <a:pPr>
                <a:defRPr/>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A09B0C12-6334-4E4C-AADB-760969E44E7A}" type="datetimeFigureOut">
              <a:rPr lang="es-MX"/>
              <a:pPr>
                <a:defRPr/>
              </a:pPr>
              <a:t>11/01/2016</a:t>
            </a:fld>
            <a:endParaRPr lang="es-MX"/>
          </a:p>
        </p:txBody>
      </p:sp>
      <p:sp>
        <p:nvSpPr>
          <p:cNvPr id="4" name="4 Marcador de pie de página"/>
          <p:cNvSpPr>
            <a:spLocks noGrp="1"/>
          </p:cNvSpPr>
          <p:nvPr>
            <p:ph type="ftr" sz="quarter" idx="11"/>
          </p:nvPr>
        </p:nvSpPr>
        <p:spPr/>
        <p:txBody>
          <a:bodyPr/>
          <a:lstStyle>
            <a:lvl1pPr>
              <a:defRPr/>
            </a:lvl1pPr>
          </a:lstStyle>
          <a:p>
            <a:pPr>
              <a:defRPr/>
            </a:pPr>
            <a:endParaRPr lang="es-MX"/>
          </a:p>
        </p:txBody>
      </p:sp>
      <p:sp>
        <p:nvSpPr>
          <p:cNvPr id="5" name="5 Marcador de número de diapositiva"/>
          <p:cNvSpPr>
            <a:spLocks noGrp="1"/>
          </p:cNvSpPr>
          <p:nvPr>
            <p:ph type="sldNum" sz="quarter" idx="12"/>
          </p:nvPr>
        </p:nvSpPr>
        <p:spPr/>
        <p:txBody>
          <a:bodyPr/>
          <a:lstStyle>
            <a:lvl1pPr>
              <a:defRPr/>
            </a:lvl1pPr>
          </a:lstStyle>
          <a:p>
            <a:pPr>
              <a:defRPr/>
            </a:pPr>
            <a:fld id="{156D4D50-30A1-4AF0-8C31-50C42285F79A}" type="slidenum">
              <a:rPr lang="es-MX"/>
              <a:pPr>
                <a:defRPr/>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3898EE89-91DB-4F6A-A070-2B4BA2743710}" type="datetimeFigureOut">
              <a:rPr lang="es-MX"/>
              <a:pPr>
                <a:defRPr/>
              </a:pPr>
              <a:t>11/01/2016</a:t>
            </a:fld>
            <a:endParaRPr lang="es-MX"/>
          </a:p>
        </p:txBody>
      </p:sp>
      <p:sp>
        <p:nvSpPr>
          <p:cNvPr id="3" name="4 Marcador de pie de página"/>
          <p:cNvSpPr>
            <a:spLocks noGrp="1"/>
          </p:cNvSpPr>
          <p:nvPr>
            <p:ph type="ftr" sz="quarter" idx="11"/>
          </p:nvPr>
        </p:nvSpPr>
        <p:spPr/>
        <p:txBody>
          <a:bodyPr/>
          <a:lstStyle>
            <a:lvl1pPr>
              <a:defRPr/>
            </a:lvl1pPr>
          </a:lstStyle>
          <a:p>
            <a:pPr>
              <a:defRPr/>
            </a:pPr>
            <a:endParaRPr lang="es-MX"/>
          </a:p>
        </p:txBody>
      </p:sp>
      <p:sp>
        <p:nvSpPr>
          <p:cNvPr id="4" name="5 Marcador de número de diapositiva"/>
          <p:cNvSpPr>
            <a:spLocks noGrp="1"/>
          </p:cNvSpPr>
          <p:nvPr>
            <p:ph type="sldNum" sz="quarter" idx="12"/>
          </p:nvPr>
        </p:nvSpPr>
        <p:spPr/>
        <p:txBody>
          <a:bodyPr/>
          <a:lstStyle>
            <a:lvl1pPr>
              <a:defRPr/>
            </a:lvl1pPr>
          </a:lstStyle>
          <a:p>
            <a:pPr>
              <a:defRPr/>
            </a:pPr>
            <a:fld id="{D290E752-F188-41F5-8B03-11D6843A0A37}" type="slidenum">
              <a:rPr lang="es-MX"/>
              <a:pPr>
                <a:defRPr/>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868F2E72-C21E-4BC9-B6E7-7032C121EB81}" type="datetimeFigureOut">
              <a:rPr lang="es-MX"/>
              <a:pPr>
                <a:defRPr/>
              </a:pPr>
              <a:t>11/01/2016</a:t>
            </a:fld>
            <a:endParaRPr lang="es-MX"/>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CA642875-5C01-4548-B44C-DC0595865493}" type="slidenum">
              <a:rPr lang="es-MX"/>
              <a:pPr>
                <a:defRPr/>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185208BA-DB77-4497-8540-726623222F53}" type="datetimeFigureOut">
              <a:rPr lang="es-MX"/>
              <a:pPr>
                <a:defRPr/>
              </a:pPr>
              <a:t>11/01/2016</a:t>
            </a:fld>
            <a:endParaRPr lang="es-MX"/>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244011E0-A244-4F9F-85DF-B4AB1C63176D}" type="slidenum">
              <a:rPr lang="es-MX"/>
              <a:pPr>
                <a:defRPr/>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7000" r="-17000"/>
          </a:stretch>
        </a:blip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MX" smtClean="0"/>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06CD7A07-C4EE-4E73-8606-85519B11A8C5}" type="datetimeFigureOut">
              <a:rPr lang="es-MX"/>
              <a:pPr>
                <a:defRPr/>
              </a:pPr>
              <a:t>11/01/2016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C36D6C80-7BC7-4A70-8EF5-2C5B3DEB0026}" type="slidenum">
              <a:rPr lang="es-MX"/>
              <a:pPr>
                <a:defRPr/>
              </a:pPr>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7000" r="-17000"/>
          </a:stretch>
        </a:blipFill>
        <a:effectLst/>
      </p:bgPr>
    </p:bg>
    <p:spTree>
      <p:nvGrpSpPr>
        <p:cNvPr id="1" name=""/>
        <p:cNvGrpSpPr/>
        <p:nvPr/>
      </p:nvGrpSpPr>
      <p:grpSpPr>
        <a:xfrm>
          <a:off x="0" y="0"/>
          <a:ext cx="0" cy="0"/>
          <a:chOff x="0" y="0"/>
          <a:chExt cx="0" cy="0"/>
        </a:xfrm>
      </p:grpSpPr>
      <p:sp>
        <p:nvSpPr>
          <p:cNvPr id="2050"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MX" smtClean="0"/>
          </a:p>
        </p:txBody>
      </p:sp>
      <p:sp>
        <p:nvSpPr>
          <p:cNvPr id="2051"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prstClr val="black">
                    <a:tint val="75000"/>
                  </a:prstClr>
                </a:solidFill>
                <a:latin typeface="+mn-lt"/>
                <a:cs typeface="+mn-cs"/>
              </a:defRPr>
            </a:lvl1pPr>
          </a:lstStyle>
          <a:p>
            <a:pPr>
              <a:defRPr/>
            </a:pPr>
            <a:fld id="{A6E86C89-B309-4F4C-B4B7-FB12A61D40A6}" type="datetimeFigureOut">
              <a:rPr lang="es-MX"/>
              <a:pPr>
                <a:defRPr/>
              </a:pPr>
              <a:t>11/01/2016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prstClr val="black">
                    <a:tint val="75000"/>
                  </a:prstClr>
                </a:solidFill>
                <a:latin typeface="+mn-lt"/>
                <a:cs typeface="+mn-cs"/>
              </a:defRPr>
            </a:lvl1pPr>
          </a:lstStyle>
          <a:p>
            <a:pPr>
              <a:defRPr/>
            </a:pPr>
            <a:fld id="{703ABF90-C36A-4DCC-A9EC-B9212A1BF133}" type="slidenum">
              <a:rPr lang="es-MX"/>
              <a:pPr>
                <a:defRPr/>
              </a:pPr>
              <a:t>‹Nº›</a:t>
            </a:fld>
            <a:endParaRPr lang="es-MX"/>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14375" y="2143125"/>
            <a:ext cx="7772400" cy="1470025"/>
          </a:xfrm>
        </p:spPr>
        <p:txBody>
          <a:bodyPr rtlCol="0">
            <a:normAutofit/>
          </a:bodyPr>
          <a:lstStyle/>
          <a:p>
            <a:pPr fontAlgn="auto">
              <a:spcAft>
                <a:spcPts val="0"/>
              </a:spcAft>
              <a:defRPr/>
            </a:pPr>
            <a:r>
              <a:rPr lang="es-ES" sz="3100" b="1" dirty="0" smtClean="0">
                <a:latin typeface="Arial" pitchFamily="34" charset="0"/>
                <a:cs typeface="Arial" pitchFamily="34" charset="0"/>
              </a:rPr>
              <a:t/>
            </a:r>
            <a:br>
              <a:rPr lang="es-ES" sz="3100" b="1" dirty="0" smtClean="0">
                <a:latin typeface="Arial" pitchFamily="34" charset="0"/>
                <a:cs typeface="Arial" pitchFamily="34" charset="0"/>
              </a:rPr>
            </a:br>
            <a:r>
              <a:rPr lang="es-ES" sz="3100" b="1" dirty="0" smtClean="0">
                <a:latin typeface="Arial" pitchFamily="34" charset="0"/>
                <a:cs typeface="Arial" pitchFamily="34" charset="0"/>
              </a:rPr>
              <a:t>ESTADO DE FLUJO DE EFECTIVO</a:t>
            </a:r>
            <a:r>
              <a:rPr lang="es-ES" sz="2900" b="1" dirty="0" smtClean="0">
                <a:latin typeface="Arial" pitchFamily="34" charset="0"/>
                <a:cs typeface="Arial" pitchFamily="34" charset="0"/>
              </a:rPr>
              <a:t>.</a:t>
            </a:r>
            <a:r>
              <a:rPr lang="es-MX" sz="2600" dirty="0" smtClean="0">
                <a:latin typeface="Arial" pitchFamily="34" charset="0"/>
                <a:cs typeface="Arial" pitchFamily="34" charset="0"/>
              </a:rPr>
              <a:t/>
            </a:r>
            <a:br>
              <a:rPr lang="es-MX" sz="2600" dirty="0" smtClean="0">
                <a:latin typeface="Arial" pitchFamily="34" charset="0"/>
                <a:cs typeface="Arial" pitchFamily="34" charset="0"/>
              </a:rPr>
            </a:br>
            <a:endParaRPr lang="es-MX" sz="2600" dirty="0">
              <a:latin typeface="Arial" pitchFamily="34" charset="0"/>
              <a:cs typeface="Arial" pitchFamily="34" charset="0"/>
            </a:endParaRPr>
          </a:p>
        </p:txBody>
      </p:sp>
      <p:sp>
        <p:nvSpPr>
          <p:cNvPr id="3075" name="3 Subtítulo"/>
          <p:cNvSpPr>
            <a:spLocks noGrp="1"/>
          </p:cNvSpPr>
          <p:nvPr>
            <p:ph type="subTitle" idx="1"/>
          </p:nvPr>
        </p:nvSpPr>
        <p:spPr>
          <a:xfrm>
            <a:off x="1042988" y="3716338"/>
            <a:ext cx="7777162" cy="2616200"/>
          </a:xfrm>
        </p:spPr>
        <p:txBody>
          <a:bodyPr>
            <a:spAutoFit/>
          </a:bodyPr>
          <a:lstStyle/>
          <a:p>
            <a:pPr algn="l"/>
            <a:r>
              <a:rPr lang="es-MX" sz="2000" b="1" dirty="0" smtClean="0">
                <a:solidFill>
                  <a:schemeClr val="tx1"/>
                </a:solidFill>
                <a:latin typeface="Arial" charset="0"/>
                <a:cs typeface="Arial" charset="0"/>
              </a:rPr>
              <a:t>Área Académica: Licenciatura en contaduría</a:t>
            </a:r>
          </a:p>
          <a:p>
            <a:pPr algn="l"/>
            <a:endParaRPr lang="es-MX" sz="2000" b="1" dirty="0" smtClean="0">
              <a:solidFill>
                <a:schemeClr val="tx1"/>
              </a:solidFill>
              <a:latin typeface="Arial" charset="0"/>
              <a:cs typeface="Arial" charset="0"/>
            </a:endParaRPr>
          </a:p>
          <a:p>
            <a:pPr algn="l"/>
            <a:endParaRPr lang="es-MX" sz="2000" b="1" dirty="0" smtClean="0">
              <a:solidFill>
                <a:schemeClr val="tx1"/>
              </a:solidFill>
              <a:latin typeface="Arial" charset="0"/>
              <a:cs typeface="Arial" charset="0"/>
            </a:endParaRPr>
          </a:p>
          <a:p>
            <a:pPr algn="l"/>
            <a:r>
              <a:rPr lang="es-MX" sz="2000" b="1" dirty="0" smtClean="0">
                <a:solidFill>
                  <a:schemeClr val="tx1"/>
                </a:solidFill>
                <a:latin typeface="Arial" charset="0"/>
                <a:cs typeface="Arial" charset="0"/>
              </a:rPr>
              <a:t>Profesor(a): L.C. María Eugenia Alcántara Hernández</a:t>
            </a:r>
          </a:p>
          <a:p>
            <a:pPr algn="l"/>
            <a:endParaRPr lang="es-MX" sz="2000" b="1" dirty="0" smtClean="0">
              <a:solidFill>
                <a:schemeClr val="tx1"/>
              </a:solidFill>
              <a:latin typeface="Arial" charset="0"/>
              <a:cs typeface="Arial" charset="0"/>
            </a:endParaRPr>
          </a:p>
          <a:p>
            <a:pPr algn="l"/>
            <a:endParaRPr lang="es-MX" sz="2000" b="1" dirty="0" smtClean="0">
              <a:solidFill>
                <a:schemeClr val="tx1"/>
              </a:solidFill>
              <a:latin typeface="Arial" charset="0"/>
              <a:cs typeface="Arial" charset="0"/>
            </a:endParaRPr>
          </a:p>
          <a:p>
            <a:pPr algn="l"/>
            <a:r>
              <a:rPr lang="es-MX" sz="2000" b="1" dirty="0" smtClean="0">
                <a:solidFill>
                  <a:schemeClr val="tx1"/>
                </a:solidFill>
                <a:latin typeface="Arial" charset="0"/>
                <a:cs typeface="Arial" charset="0"/>
              </a:rPr>
              <a:t>Periodo: Enero – </a:t>
            </a:r>
            <a:r>
              <a:rPr lang="es-MX" sz="2000" b="1" smtClean="0">
                <a:solidFill>
                  <a:schemeClr val="tx1"/>
                </a:solidFill>
                <a:latin typeface="Arial" charset="0"/>
                <a:cs typeface="Arial" charset="0"/>
              </a:rPr>
              <a:t>Junio </a:t>
            </a:r>
            <a:r>
              <a:rPr lang="es-MX" sz="2000" b="1" smtClean="0">
                <a:solidFill>
                  <a:schemeClr val="tx1"/>
                </a:solidFill>
                <a:latin typeface="Arial" charset="0"/>
                <a:cs typeface="Arial" charset="0"/>
              </a:rPr>
              <a:t>2015</a:t>
            </a:r>
            <a:endParaRPr lang="es-MX" sz="2000" b="1" dirty="0" smtClean="0">
              <a:solidFill>
                <a:schemeClr val="tx1"/>
              </a:solidFill>
              <a:latin typeface="Arial" charset="0"/>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buNone/>
            </a:pPr>
            <a:endParaRPr lang="es-ES" sz="2800" dirty="0" smtClean="0"/>
          </a:p>
          <a:p>
            <a:pPr>
              <a:buNone/>
            </a:pPr>
            <a:r>
              <a:rPr lang="es-ES" b="1" dirty="0" smtClean="0"/>
              <a:t>    5.2 ORIGEN Y APLICACIÓN DE RECURSOS</a:t>
            </a:r>
          </a:p>
          <a:p>
            <a:pPr>
              <a:buNone/>
            </a:pPr>
            <a:endParaRPr lang="es-ES" b="1" dirty="0" smtClean="0"/>
          </a:p>
          <a:p>
            <a:pPr algn="just">
              <a:buNone/>
            </a:pPr>
            <a:r>
              <a:rPr lang="es-MX" sz="2800" dirty="0" smtClean="0"/>
              <a:t>    ORIGEN DE RECURSOS:</a:t>
            </a:r>
          </a:p>
          <a:p>
            <a:pPr>
              <a:buNone/>
            </a:pPr>
            <a:r>
              <a:rPr lang="es-ES" sz="2800" dirty="0" smtClean="0"/>
              <a:t>    1. De la utilidad neta</a:t>
            </a:r>
          </a:p>
          <a:p>
            <a:pPr>
              <a:buNone/>
            </a:pPr>
            <a:r>
              <a:rPr lang="es-ES" sz="2800" dirty="0" smtClean="0"/>
              <a:t>    2. Por disminuciones de activo</a:t>
            </a:r>
          </a:p>
          <a:p>
            <a:pPr>
              <a:buNone/>
            </a:pPr>
            <a:r>
              <a:rPr lang="es-ES" sz="2800" dirty="0" smtClean="0"/>
              <a:t>    3. Por aumento de capital </a:t>
            </a:r>
          </a:p>
          <a:p>
            <a:pPr>
              <a:buNone/>
            </a:pPr>
            <a:r>
              <a:rPr lang="es-ES" sz="2800" dirty="0" smtClean="0"/>
              <a:t>    4.  Por aumentos de pasivo</a:t>
            </a:r>
            <a:endParaRPr lang="es-ES" sz="28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endParaRPr lang="es-ES" sz="2800" dirty="0" smtClean="0"/>
          </a:p>
          <a:p>
            <a:pPr>
              <a:buNone/>
            </a:pPr>
            <a:r>
              <a:rPr lang="es-MX" sz="2800" dirty="0" smtClean="0"/>
              <a:t>     APLICACIÓN DE RECURSOS:</a:t>
            </a:r>
          </a:p>
          <a:p>
            <a:pPr>
              <a:buNone/>
            </a:pPr>
            <a:r>
              <a:rPr lang="es-ES" sz="2800" dirty="0" smtClean="0"/>
              <a:t>    1.  Al absorber la pérdida neta.</a:t>
            </a:r>
          </a:p>
          <a:p>
            <a:pPr>
              <a:buNone/>
            </a:pPr>
            <a:r>
              <a:rPr lang="es-ES" sz="2800" dirty="0" smtClean="0"/>
              <a:t>    2.  Por aumento de activo</a:t>
            </a:r>
          </a:p>
          <a:p>
            <a:pPr>
              <a:buNone/>
            </a:pPr>
            <a:r>
              <a:rPr lang="es-ES" sz="2800" dirty="0" smtClean="0"/>
              <a:t>    3.  Por disminución de capital</a:t>
            </a:r>
          </a:p>
          <a:p>
            <a:pPr>
              <a:buNone/>
            </a:pPr>
            <a:r>
              <a:rPr lang="es-ES" sz="2800" dirty="0" smtClean="0"/>
              <a:t>    4.  Por disminución de pasivo</a:t>
            </a:r>
          </a:p>
          <a:p>
            <a:pPr>
              <a:buNone/>
            </a:pPr>
            <a:endParaRPr lang="es-E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1928802"/>
            <a:ext cx="8229600" cy="857256"/>
          </a:xfrm>
        </p:spPr>
        <p:txBody>
          <a:bodyPr/>
          <a:lstStyle/>
          <a:p>
            <a:pPr algn="l"/>
            <a:r>
              <a:rPr lang="es-ES" sz="2800" b="1" dirty="0" smtClean="0">
                <a:latin typeface="Arial" pitchFamily="34" charset="0"/>
                <a:cs typeface="Arial" pitchFamily="34" charset="0"/>
              </a:rPr>
              <a:t/>
            </a:r>
            <a:br>
              <a:rPr lang="es-ES" sz="2800" b="1" dirty="0" smtClean="0">
                <a:latin typeface="Arial" pitchFamily="34" charset="0"/>
                <a:cs typeface="Arial" pitchFamily="34" charset="0"/>
              </a:rPr>
            </a:br>
            <a:r>
              <a:rPr lang="es-ES" sz="2800" b="1" dirty="0" smtClean="0">
                <a:latin typeface="Arial" pitchFamily="34" charset="0"/>
                <a:cs typeface="Arial" pitchFamily="34" charset="0"/>
              </a:rPr>
              <a:t>5.3  FORMAS DE PRESENTACION</a:t>
            </a:r>
            <a:r>
              <a:rPr lang="es-MX" dirty="0" smtClean="0"/>
              <a:t/>
            </a:r>
            <a:br>
              <a:rPr lang="es-MX" dirty="0" smtClean="0"/>
            </a:br>
            <a:endParaRPr lang="es-MX" dirty="0"/>
          </a:p>
        </p:txBody>
      </p:sp>
      <p:sp>
        <p:nvSpPr>
          <p:cNvPr id="3" name="2 Marcador de contenido"/>
          <p:cNvSpPr>
            <a:spLocks noGrp="1"/>
          </p:cNvSpPr>
          <p:nvPr>
            <p:ph idx="1"/>
          </p:nvPr>
        </p:nvSpPr>
        <p:spPr>
          <a:xfrm>
            <a:off x="457200" y="2857496"/>
            <a:ext cx="8229600" cy="3268667"/>
          </a:xfrm>
        </p:spPr>
        <p:txBody>
          <a:bodyPr/>
          <a:lstStyle/>
          <a:p>
            <a:pPr>
              <a:buNone/>
            </a:pPr>
            <a:r>
              <a:rPr lang="es-ES" sz="2800" dirty="0" smtClean="0"/>
              <a:t>     Existen dos formas de presentación: </a:t>
            </a:r>
          </a:p>
          <a:p>
            <a:pPr>
              <a:buNone/>
            </a:pPr>
            <a:endParaRPr lang="es-ES" sz="2800" dirty="0" smtClean="0"/>
          </a:p>
          <a:p>
            <a:pPr>
              <a:buNone/>
            </a:pPr>
            <a:r>
              <a:rPr lang="es-ES" sz="2800" dirty="0" smtClean="0"/>
              <a:t>     1) Método directo (Detallado)</a:t>
            </a:r>
          </a:p>
          <a:p>
            <a:pPr>
              <a:buNone/>
            </a:pPr>
            <a:r>
              <a:rPr lang="es-ES" sz="2800" dirty="0" smtClean="0"/>
              <a:t>    2) Método indirecto (Concentrado)</a:t>
            </a:r>
          </a:p>
          <a:p>
            <a:pPr>
              <a:buNone/>
            </a:pPr>
            <a:endParaRPr lang="es-MX"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714348" y="1571612"/>
            <a:ext cx="8229600" cy="1143000"/>
          </a:xfrm>
        </p:spPr>
        <p:txBody>
          <a:bodyPr/>
          <a:lstStyle/>
          <a:p>
            <a:pPr algn="just"/>
            <a:r>
              <a:rPr lang="es-MX" sz="2800" b="1" dirty="0" smtClean="0">
                <a:latin typeface="Arial" pitchFamily="34" charset="0"/>
                <a:cs typeface="Arial" pitchFamily="34" charset="0"/>
              </a:rPr>
              <a:t>5.4 Metodología de elaboración</a:t>
            </a:r>
            <a:endParaRPr lang="es-MX" sz="2800" b="1" dirty="0">
              <a:latin typeface="Arial" pitchFamily="34" charset="0"/>
              <a:cs typeface="Arial" pitchFamily="34" charset="0"/>
            </a:endParaRPr>
          </a:p>
        </p:txBody>
      </p:sp>
      <p:sp>
        <p:nvSpPr>
          <p:cNvPr id="5" name="4 Marcador de contenido"/>
          <p:cNvSpPr>
            <a:spLocks noGrp="1"/>
          </p:cNvSpPr>
          <p:nvPr>
            <p:ph idx="1"/>
          </p:nvPr>
        </p:nvSpPr>
        <p:spPr>
          <a:xfrm>
            <a:off x="500034" y="2786058"/>
            <a:ext cx="8229600" cy="2928959"/>
          </a:xfrm>
        </p:spPr>
        <p:txBody>
          <a:bodyPr/>
          <a:lstStyle/>
          <a:p>
            <a:pPr algn="just">
              <a:buNone/>
            </a:pPr>
            <a:r>
              <a:rPr lang="es-ES" dirty="0" smtClean="0"/>
              <a:t>   </a:t>
            </a:r>
            <a:r>
              <a:rPr lang="es-ES" sz="2800" dirty="0" smtClean="0"/>
              <a:t>1) Se requieren dos estados de posición financiera un inicial y final.</a:t>
            </a:r>
          </a:p>
          <a:p>
            <a:pPr algn="just">
              <a:buNone/>
            </a:pPr>
            <a:endParaRPr lang="es-ES" sz="2800" dirty="0" smtClean="0"/>
          </a:p>
          <a:p>
            <a:pPr algn="just">
              <a:buNone/>
            </a:pPr>
            <a:r>
              <a:rPr lang="es-ES" sz="2800" dirty="0" smtClean="0"/>
              <a:t>   2) Hacer comparaciones con el ejercicio base. </a:t>
            </a:r>
          </a:p>
          <a:p>
            <a:pPr algn="just">
              <a:buNone/>
            </a:pPr>
            <a:endParaRPr lang="es-ES" sz="2800" dirty="0" smtClean="0"/>
          </a:p>
          <a:p>
            <a:pPr algn="just">
              <a:buNone/>
            </a:pPr>
            <a:r>
              <a:rPr lang="es-ES" sz="2800" dirty="0" smtClean="0"/>
              <a:t>   3) Determinar los aumentos y disminuciones</a:t>
            </a:r>
          </a:p>
          <a:p>
            <a:pPr algn="just">
              <a:buNone/>
            </a:pPr>
            <a:endParaRPr lang="es-MX"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10" y="1857364"/>
            <a:ext cx="8229600" cy="857256"/>
          </a:xfrm>
        </p:spPr>
        <p:txBody>
          <a:bodyPr/>
          <a:lstStyle/>
          <a:p>
            <a:pPr algn="l"/>
            <a:r>
              <a:rPr lang="es-MX" sz="2800" b="1" dirty="0" smtClean="0">
                <a:latin typeface="Arial" pitchFamily="34" charset="0"/>
                <a:cs typeface="Arial" pitchFamily="34" charset="0"/>
              </a:rPr>
              <a:t> 5.4 Metodología de elaboración</a:t>
            </a:r>
            <a:endParaRPr lang="es-ES" sz="2800" dirty="0"/>
          </a:p>
        </p:txBody>
      </p:sp>
      <p:sp>
        <p:nvSpPr>
          <p:cNvPr id="3" name="2 Marcador de contenido"/>
          <p:cNvSpPr>
            <a:spLocks noGrp="1"/>
          </p:cNvSpPr>
          <p:nvPr>
            <p:ph idx="1"/>
          </p:nvPr>
        </p:nvSpPr>
        <p:spPr>
          <a:xfrm>
            <a:off x="571472" y="2786058"/>
            <a:ext cx="8286808" cy="2786081"/>
          </a:xfrm>
        </p:spPr>
        <p:txBody>
          <a:bodyPr/>
          <a:lstStyle/>
          <a:p>
            <a:pPr algn="just">
              <a:buNone/>
            </a:pPr>
            <a:r>
              <a:rPr lang="es-ES" dirty="0" smtClean="0"/>
              <a:t>  </a:t>
            </a:r>
            <a:r>
              <a:rPr lang="es-ES" sz="2800" dirty="0" smtClean="0"/>
              <a:t>4) Clasificar los aumentos y disminuciones como orígenes y aplicaciones. </a:t>
            </a:r>
          </a:p>
          <a:p>
            <a:pPr algn="just">
              <a:buNone/>
            </a:pPr>
            <a:endParaRPr lang="es-ES" sz="2800" dirty="0" smtClean="0"/>
          </a:p>
          <a:p>
            <a:pPr algn="just">
              <a:buNone/>
            </a:pPr>
            <a:r>
              <a:rPr lang="es-ES" sz="2800" dirty="0" smtClean="0"/>
              <a:t>  5) Elaborar estado de flujo de efectivo clasificando las partidas en operación, financiamiento e inversión.               </a:t>
            </a:r>
            <a:endParaRPr lang="es-E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1857364"/>
            <a:ext cx="8229600" cy="857256"/>
          </a:xfrm>
        </p:spPr>
        <p:txBody>
          <a:bodyPr/>
          <a:lstStyle/>
          <a:p>
            <a:pPr algn="l"/>
            <a:r>
              <a:rPr lang="es-MX" sz="2800" b="1" dirty="0" smtClean="0">
                <a:latin typeface="Arial" pitchFamily="34" charset="0"/>
                <a:cs typeface="Arial" pitchFamily="34" charset="0"/>
              </a:rPr>
              <a:t>5.4 Metodología de elaboración</a:t>
            </a:r>
            <a:endParaRPr lang="es-ES" sz="2800" dirty="0"/>
          </a:p>
        </p:txBody>
      </p:sp>
      <p:sp>
        <p:nvSpPr>
          <p:cNvPr id="3" name="2 Marcador de contenido"/>
          <p:cNvSpPr>
            <a:spLocks noGrp="1"/>
          </p:cNvSpPr>
          <p:nvPr>
            <p:ph idx="1"/>
          </p:nvPr>
        </p:nvSpPr>
        <p:spPr>
          <a:xfrm>
            <a:off x="457200" y="2786058"/>
            <a:ext cx="8229600" cy="3340105"/>
          </a:xfrm>
        </p:spPr>
        <p:txBody>
          <a:bodyPr/>
          <a:lstStyle/>
          <a:p>
            <a:pPr lvl="0" algn="just">
              <a:buNone/>
            </a:pPr>
            <a:r>
              <a:rPr lang="es-ES" sz="2800" dirty="0" smtClean="0"/>
              <a:t>6) Las partidas de operación </a:t>
            </a:r>
            <a:r>
              <a:rPr lang="es-MX" sz="2800" dirty="0" smtClean="0"/>
              <a:t>son todas aquellas cuentas donde se obtienen y/o aplican recursos para realizar la actividad principal de la entidad.</a:t>
            </a:r>
            <a:endParaRPr lang="es-ES" sz="2800" dirty="0" smtClean="0"/>
          </a:p>
          <a:p>
            <a:pPr>
              <a:buNone/>
            </a:pPr>
            <a:r>
              <a:rPr lang="es-MX" dirty="0" smtClean="0"/>
              <a:t> </a:t>
            </a:r>
            <a:endParaRPr lang="es-ES" dirty="0" smtClean="0"/>
          </a:p>
          <a:p>
            <a:pPr>
              <a:buNone/>
            </a:pPr>
            <a:endParaRPr lang="es-E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a:xfrm>
            <a:off x="571472" y="1857364"/>
            <a:ext cx="8229600" cy="1143000"/>
          </a:xfrm>
        </p:spPr>
        <p:txBody>
          <a:bodyPr/>
          <a:lstStyle/>
          <a:p>
            <a:pPr algn="l"/>
            <a:r>
              <a:rPr lang="es-MX" sz="2800" b="1" dirty="0" smtClean="0">
                <a:latin typeface="Arial" pitchFamily="34" charset="0"/>
                <a:cs typeface="Arial" pitchFamily="34" charset="0"/>
              </a:rPr>
              <a:t>5.4 Metodología de elaboración</a:t>
            </a:r>
            <a:endParaRPr lang="es-ES" sz="2800" dirty="0"/>
          </a:p>
        </p:txBody>
      </p:sp>
      <p:sp>
        <p:nvSpPr>
          <p:cNvPr id="3" name="2 Marcador de contenido"/>
          <p:cNvSpPr>
            <a:spLocks noGrp="1"/>
          </p:cNvSpPr>
          <p:nvPr>
            <p:ph idx="1"/>
          </p:nvPr>
        </p:nvSpPr>
        <p:spPr>
          <a:xfrm>
            <a:off x="571472" y="3143248"/>
            <a:ext cx="8229600" cy="2928958"/>
          </a:xfrm>
        </p:spPr>
        <p:txBody>
          <a:bodyPr/>
          <a:lstStyle/>
          <a:p>
            <a:pPr lvl="0" algn="just">
              <a:buNone/>
            </a:pPr>
            <a:r>
              <a:rPr lang="es-MX" sz="2800" dirty="0" smtClean="0"/>
              <a:t>7) Las partidas de financiamiento son todas aquellas cuentas donde se obtienen y/o aplican recursos de terceras personas o, en su caso, de los propietarios de la entidad, para sufragar las actividades de operación e inversión.</a:t>
            </a:r>
            <a:endParaRPr lang="es-ES" sz="2800" dirty="0" smtClean="0"/>
          </a:p>
          <a:p>
            <a:pPr>
              <a:buNone/>
            </a:pPr>
            <a:r>
              <a:rPr lang="es-MX" dirty="0" smtClean="0"/>
              <a:t>                                                   </a:t>
            </a:r>
            <a:endParaRPr lang="es-MX"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10" y="1785926"/>
            <a:ext cx="8229600" cy="1143000"/>
          </a:xfrm>
        </p:spPr>
        <p:txBody>
          <a:bodyPr/>
          <a:lstStyle/>
          <a:p>
            <a:pPr algn="l"/>
            <a:r>
              <a:rPr lang="es-MX" sz="3200" b="1" dirty="0" smtClean="0">
                <a:latin typeface="Arial" pitchFamily="34" charset="0"/>
                <a:cs typeface="Arial" pitchFamily="34" charset="0"/>
              </a:rPr>
              <a:t>5.4 Metodología de elaboración</a:t>
            </a:r>
            <a:endParaRPr lang="es-ES" sz="3200" dirty="0"/>
          </a:p>
        </p:txBody>
      </p:sp>
      <p:sp>
        <p:nvSpPr>
          <p:cNvPr id="3" name="2 Marcador de contenido"/>
          <p:cNvSpPr>
            <a:spLocks noGrp="1"/>
          </p:cNvSpPr>
          <p:nvPr>
            <p:ph idx="1"/>
          </p:nvPr>
        </p:nvSpPr>
        <p:spPr>
          <a:xfrm>
            <a:off x="457200" y="2786058"/>
            <a:ext cx="8229600" cy="3340105"/>
          </a:xfrm>
        </p:spPr>
        <p:txBody>
          <a:bodyPr/>
          <a:lstStyle/>
          <a:p>
            <a:pPr algn="just">
              <a:buNone/>
            </a:pPr>
            <a:r>
              <a:rPr lang="es-ES" sz="2800" dirty="0" smtClean="0"/>
              <a:t>8) </a:t>
            </a:r>
            <a:r>
              <a:rPr lang="es-MX" sz="2800" dirty="0" smtClean="0"/>
              <a:t>Las partidas de inversión son todas aquellas cuentas donde se obtienen y/o aplican recursos por la compra o venta de activos de larga duración</a:t>
            </a:r>
            <a:endParaRPr lang="es-E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1857364"/>
            <a:ext cx="8229600" cy="1143000"/>
          </a:xfrm>
        </p:spPr>
        <p:txBody>
          <a:bodyPr/>
          <a:lstStyle/>
          <a:p>
            <a:pPr algn="l"/>
            <a:r>
              <a:rPr lang="es-ES" sz="3600" b="1" dirty="0" smtClean="0"/>
              <a:t>5.5 Estado de flujo de efectivo </a:t>
            </a:r>
            <a:br>
              <a:rPr lang="es-ES" sz="3600" b="1" dirty="0" smtClean="0"/>
            </a:br>
            <a:endParaRPr lang="es-ES" sz="3600" b="1" dirty="0"/>
          </a:p>
        </p:txBody>
      </p:sp>
      <p:sp>
        <p:nvSpPr>
          <p:cNvPr id="3" name="2 Marcador de contenido"/>
          <p:cNvSpPr>
            <a:spLocks noGrp="1"/>
          </p:cNvSpPr>
          <p:nvPr>
            <p:ph idx="1"/>
          </p:nvPr>
        </p:nvSpPr>
        <p:spPr>
          <a:xfrm>
            <a:off x="642910" y="3260731"/>
            <a:ext cx="8229600" cy="1176381"/>
          </a:xfrm>
        </p:spPr>
        <p:txBody>
          <a:bodyPr/>
          <a:lstStyle/>
          <a:p>
            <a:pPr algn="ctr">
              <a:buNone/>
            </a:pPr>
            <a:r>
              <a:rPr lang="es-ES" b="1" dirty="0" smtClean="0"/>
              <a:t>Ejemplo método directo e indirecto</a:t>
            </a:r>
          </a:p>
          <a:p>
            <a:pPr algn="ctr">
              <a:buNone/>
            </a:pPr>
            <a:r>
              <a:rPr lang="es-ES" b="1" dirty="0" smtClean="0"/>
              <a:t>(Datos)</a:t>
            </a:r>
            <a:endParaRPr lang="es-E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p:cNvPicPr>
            <a:picLocks noChangeAspect="1" noChangeArrowheads="1"/>
          </p:cNvPicPr>
          <p:nvPr/>
        </p:nvPicPr>
        <p:blipFill>
          <a:blip r:embed="rId2"/>
          <a:srcRect/>
          <a:stretch>
            <a:fillRect/>
          </a:stretch>
        </p:blipFill>
        <p:spPr bwMode="auto">
          <a:xfrm>
            <a:off x="2571736" y="1857364"/>
            <a:ext cx="4267200" cy="43815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4098" name="1 Título"/>
          <p:cNvSpPr>
            <a:spLocks noGrp="1"/>
          </p:cNvSpPr>
          <p:nvPr>
            <p:ph type="title"/>
          </p:nvPr>
        </p:nvSpPr>
        <p:spPr/>
        <p:txBody>
          <a:bodyPr/>
          <a:lstStyle/>
          <a:p>
            <a:r>
              <a:rPr lang="es-MX" dirty="0" smtClean="0"/>
              <a:t>TEMA</a:t>
            </a:r>
          </a:p>
        </p:txBody>
      </p:sp>
      <p:sp>
        <p:nvSpPr>
          <p:cNvPr id="3" name="2 Marcador de contenido"/>
          <p:cNvSpPr>
            <a:spLocks noGrp="1"/>
          </p:cNvSpPr>
          <p:nvPr>
            <p:ph idx="1"/>
          </p:nvPr>
        </p:nvSpPr>
        <p:spPr/>
        <p:txBody>
          <a:bodyPr rtlCol="0">
            <a:normAutofit fontScale="62500" lnSpcReduction="20000"/>
          </a:bodyPr>
          <a:lstStyle/>
          <a:p>
            <a:pPr marL="0" indent="0" algn="ctr" fontAlgn="auto">
              <a:spcAft>
                <a:spcPts val="0"/>
              </a:spcAft>
              <a:buFont typeface="Arial" pitchFamily="34" charset="0"/>
              <a:buNone/>
              <a:defRPr/>
            </a:pPr>
            <a:r>
              <a:rPr lang="es-MX" b="1" dirty="0">
                <a:latin typeface="Arial" pitchFamily="34" charset="0"/>
                <a:cs typeface="Arial" pitchFamily="34" charset="0"/>
              </a:rPr>
              <a:t>Resumen</a:t>
            </a:r>
          </a:p>
          <a:p>
            <a:pPr algn="just">
              <a:buNone/>
            </a:pPr>
            <a:r>
              <a:rPr lang="es-ES_tradnl" dirty="0" smtClean="0">
                <a:cs typeface="Arial" pitchFamily="34" charset="0"/>
              </a:rPr>
              <a:t>      Esta unidad ayuda elaborar el estado de flujo de efectivo de la empresa para el estudio y análisis </a:t>
            </a:r>
            <a:r>
              <a:rPr lang="es-ES_tradnl" dirty="0" smtClean="0"/>
              <a:t>de los elementos integradores que intervienen en las operaciones contables con la finalidad de entender los cambios y las relaciones del efectivo en la empresa.</a:t>
            </a:r>
            <a:r>
              <a:rPr lang="es-ES_tradnl" dirty="0" smtClean="0">
                <a:latin typeface="Arial" pitchFamily="34" charset="0"/>
                <a:cs typeface="Arial" pitchFamily="34" charset="0"/>
              </a:rPr>
              <a:t> </a:t>
            </a:r>
            <a:endParaRPr lang="es-ES_tradnl" dirty="0" smtClean="0"/>
          </a:p>
          <a:p>
            <a:pPr algn="just" fontAlgn="auto">
              <a:spcAft>
                <a:spcPts val="0"/>
              </a:spcAft>
              <a:buNone/>
              <a:defRPr/>
            </a:pPr>
            <a:endParaRPr lang="es-MX" b="1" dirty="0" smtClean="0">
              <a:latin typeface="Arial" pitchFamily="34" charset="0"/>
              <a:cs typeface="Arial" pitchFamily="34" charset="0"/>
            </a:endParaRPr>
          </a:p>
          <a:p>
            <a:pPr fontAlgn="auto">
              <a:spcAft>
                <a:spcPts val="0"/>
              </a:spcAft>
              <a:buFont typeface="Arial" pitchFamily="34" charset="0"/>
              <a:buChar char="•"/>
              <a:defRPr/>
            </a:pPr>
            <a:endParaRPr lang="es-MX" b="1" dirty="0">
              <a:latin typeface="Arial" pitchFamily="34" charset="0"/>
              <a:cs typeface="Arial" pitchFamily="34" charset="0"/>
            </a:endParaRPr>
          </a:p>
          <a:p>
            <a:pPr marL="0" indent="0" algn="ctr" fontAlgn="auto">
              <a:spcAft>
                <a:spcPts val="0"/>
              </a:spcAft>
              <a:buFont typeface="Arial" pitchFamily="34" charset="0"/>
              <a:buNone/>
              <a:defRPr/>
            </a:pPr>
            <a:r>
              <a:rPr lang="es-MX" b="1" dirty="0">
                <a:latin typeface="Arial" pitchFamily="34" charset="0"/>
                <a:cs typeface="Arial" pitchFamily="34" charset="0"/>
              </a:rPr>
              <a:t>Abstract</a:t>
            </a:r>
          </a:p>
          <a:p>
            <a:pPr algn="just" fontAlgn="auto">
              <a:spcAft>
                <a:spcPts val="0"/>
              </a:spcAft>
              <a:buNone/>
              <a:defRPr/>
            </a:pPr>
            <a:r>
              <a:rPr lang="es-MX" b="1" dirty="0" smtClean="0">
                <a:latin typeface="Arial" pitchFamily="34" charset="0"/>
                <a:cs typeface="Arial" pitchFamily="34" charset="0"/>
              </a:rPr>
              <a:t>     </a:t>
            </a:r>
            <a:r>
              <a:rPr lang="en-US" dirty="0" smtClean="0"/>
              <a:t>This unit helps prepare the cash flow statement of the company for the study and analysis of the elements involved in integrating accounting operations in order to understand the changes and relationships of cash in the company.</a:t>
            </a:r>
            <a:endParaRPr lang="es-MX" b="1" dirty="0" smtClean="0">
              <a:latin typeface="Arial" pitchFamily="34" charset="0"/>
              <a:cs typeface="Arial" pitchFamily="34" charset="0"/>
            </a:endParaRPr>
          </a:p>
          <a:p>
            <a:pPr fontAlgn="auto">
              <a:spcAft>
                <a:spcPts val="0"/>
              </a:spcAft>
              <a:buNone/>
              <a:defRPr/>
            </a:pPr>
            <a:endParaRPr lang="es-MX" b="1" dirty="0">
              <a:latin typeface="Arial" pitchFamily="34" charset="0"/>
              <a:cs typeface="Arial" pitchFamily="34" charset="0"/>
            </a:endParaRPr>
          </a:p>
          <a:p>
            <a:pPr marL="0" indent="0" fontAlgn="auto">
              <a:spcAft>
                <a:spcPts val="0"/>
              </a:spcAft>
              <a:buFont typeface="Arial" pitchFamily="34" charset="0"/>
              <a:buNone/>
              <a:defRPr/>
            </a:pPr>
            <a:r>
              <a:rPr lang="es-MX" b="1" dirty="0" err="1">
                <a:latin typeface="Arial" pitchFamily="34" charset="0"/>
                <a:cs typeface="Arial" pitchFamily="34" charset="0"/>
              </a:rPr>
              <a:t>Keywords</a:t>
            </a:r>
            <a:r>
              <a:rPr lang="es-MX" b="1" dirty="0" smtClean="0">
                <a:latin typeface="Arial" pitchFamily="34" charset="0"/>
                <a:cs typeface="Arial" pitchFamily="34" charset="0"/>
              </a:rPr>
              <a:t>: Estado de flujo de efectivo, objeto, utilidad, formas de </a:t>
            </a:r>
            <a:r>
              <a:rPr lang="es-MX" b="1" dirty="0" err="1" smtClean="0">
                <a:latin typeface="Arial" pitchFamily="34" charset="0"/>
                <a:cs typeface="Arial" pitchFamily="34" charset="0"/>
              </a:rPr>
              <a:t>elaboracion</a:t>
            </a:r>
            <a:r>
              <a:rPr lang="es-MX" b="1" dirty="0" smtClean="0">
                <a:latin typeface="Arial" pitchFamily="34" charset="0"/>
                <a:cs typeface="Arial" pitchFamily="34" charset="0"/>
              </a:rPr>
              <a:t>.</a:t>
            </a:r>
            <a:endParaRPr lang="es-MX"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Información adicional:</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1) La utilidad neta del ejercicio fue de $ 450,000.</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2) Se declararon dividendos pagados en efectivo por $ 374,580.</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3) Los gastos por depreciación del edificio son de $ 250,000, y de $ 138,000 por maquinaria y equipo.</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4) Un edificio con costo de $ 300,000 y depreciación acumulada de $ 150,00 fue vendido con una utilidad de $ 20,000.</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5) La amortización de patentes en el ejercicio fue de $ 70,000</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6) Se obtuvo un crédito hipotecario para finalizar la adquisición de un edificio con costo de $ 1,200,000; la diferencia se pago en efectivo.</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7) Se emitieron acciones comunes colocándolas sobre la par $ 116.00.</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8) Se adquirió  un terreno $ 260,000.</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9) Se emitieron acciones preferentes por $ 700,00 a cambio de documentos por pagar del mismo valor.</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4813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Información adicional:</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1) La utilidad neta del ejercicio fue de $ 450,000.</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2) Se declararon dividendos pagados en efectivo por $ 374,580.</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3) Los gastos por depreciación del edificio son de $ 250,000, y de $ 138,000 por maquinaria y equipo.</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4) Un edificio con costo de $ 300,000 y depreciación acumulada de $ 150,00 fue vendido con una utilidad de $ 20,000.</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5) La amortización de patentes en el ejercicio fue de $ 70,000</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6) Se obtuvo un crédito hipotecario para finalizar la adquisición de un edificio con costo de $ 1,200,000; la diferencia se pago en efectivo.</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7) Se emitieron acciones comunes colocándolas sobre la par $ 116.00.</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8) Se adquirió  un terreno $ 260,000.</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9) Se emitieron acciones preferentes por $ 700,00 a cambio de documentos por pagar del mismo valor.</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4 Marcador de contenido"/>
          <p:cNvSpPr>
            <a:spLocks noGrp="1"/>
          </p:cNvSpPr>
          <p:nvPr>
            <p:ph idx="1"/>
          </p:nvPr>
        </p:nvSpPr>
        <p:spPr/>
        <p:txBody>
          <a:bodyPr/>
          <a:lstStyle/>
          <a:p>
            <a:pPr>
              <a:buNone/>
            </a:pPr>
            <a:endParaRPr lang="es-ES" dirty="0" smtClean="0"/>
          </a:p>
          <a:p>
            <a:pPr>
              <a:buNone/>
            </a:pPr>
            <a:r>
              <a:rPr lang="es-ES" dirty="0" smtClean="0"/>
              <a:t>Información adicional:</a:t>
            </a:r>
          </a:p>
          <a:p>
            <a:pPr>
              <a:buNone/>
            </a:pPr>
            <a:r>
              <a:rPr lang="es-ES" sz="2800" dirty="0" smtClean="0">
                <a:latin typeface="Arial" pitchFamily="34" charset="0"/>
                <a:cs typeface="Arial" pitchFamily="34" charset="0"/>
              </a:rPr>
              <a:t>1) La utilidad neta del ejercicio fue de $ 450,000.</a:t>
            </a:r>
          </a:p>
          <a:p>
            <a:pPr>
              <a:buNone/>
            </a:pPr>
            <a:r>
              <a:rPr lang="es-ES" sz="2800" dirty="0" smtClean="0">
                <a:latin typeface="Arial" pitchFamily="34" charset="0"/>
                <a:cs typeface="Arial" pitchFamily="34" charset="0"/>
              </a:rPr>
              <a:t>2) Se declararon dividendos pagados en efectivo por $ 374,580.</a:t>
            </a:r>
          </a:p>
          <a:p>
            <a:pPr>
              <a:buNone/>
            </a:pPr>
            <a:r>
              <a:rPr lang="es-ES" sz="2800" dirty="0" smtClean="0">
                <a:latin typeface="Arial" pitchFamily="34" charset="0"/>
                <a:cs typeface="Arial" pitchFamily="34" charset="0"/>
              </a:rPr>
              <a:t>3) Los gastos por depreciación del edificio son de $ 250,000, y de $ 138,000 por maquinaria y equipo.</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endParaRPr lang="es-ES" dirty="0" smtClean="0"/>
          </a:p>
          <a:p>
            <a:pPr algn="just">
              <a:buNone/>
            </a:pPr>
            <a:r>
              <a:rPr lang="es-ES" sz="2800" dirty="0" smtClean="0">
                <a:latin typeface="Arial" pitchFamily="34" charset="0"/>
                <a:cs typeface="Arial" pitchFamily="34" charset="0"/>
              </a:rPr>
              <a:t>4) Un edificio con costo de $ 300,000 y depreciación acumulada de $ 150,00 fue vendido con una utilidad de $ 20,000.</a:t>
            </a:r>
          </a:p>
          <a:p>
            <a:pPr algn="just">
              <a:buNone/>
            </a:pPr>
            <a:r>
              <a:rPr lang="es-ES" sz="2800" dirty="0" smtClean="0">
                <a:latin typeface="Arial" pitchFamily="34" charset="0"/>
                <a:cs typeface="Arial" pitchFamily="34" charset="0"/>
              </a:rPr>
              <a:t>5) La amortización de patentes en el ejercicio fue de $ 70,000</a:t>
            </a:r>
          </a:p>
          <a:p>
            <a:pPr algn="just">
              <a:buNone/>
            </a:pPr>
            <a:r>
              <a:rPr lang="es-ES" sz="2800" dirty="0" smtClean="0">
                <a:latin typeface="Arial" pitchFamily="34" charset="0"/>
                <a:cs typeface="Arial" pitchFamily="34" charset="0"/>
              </a:rPr>
              <a:t>6) Se obtuvo un crédito hipotecario para finalizar la adquisición de un edificio con costo de $ 1,200,000; la diferencia se pago en efectivo.</a:t>
            </a:r>
          </a:p>
          <a:p>
            <a:endParaRPr lang="es-E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endParaRPr lang="es-ES" dirty="0" smtClean="0"/>
          </a:p>
          <a:p>
            <a:pPr>
              <a:buNone/>
            </a:pPr>
            <a:r>
              <a:rPr lang="es-ES" dirty="0" smtClean="0">
                <a:latin typeface="Arial" pitchFamily="34" charset="0"/>
                <a:cs typeface="Arial" pitchFamily="34" charset="0"/>
              </a:rPr>
              <a:t>8) Se adquirió  un terreno $ 260,000.</a:t>
            </a:r>
          </a:p>
          <a:p>
            <a:pPr>
              <a:buNone/>
            </a:pPr>
            <a:r>
              <a:rPr lang="es-ES" dirty="0" smtClean="0">
                <a:latin typeface="Arial" pitchFamily="34" charset="0"/>
                <a:cs typeface="Arial" pitchFamily="34" charset="0"/>
              </a:rPr>
              <a:t>9) Se emitieron acciones preferentes por $ 700,00 a cambio de documentos por pagar del mismo valor.</a:t>
            </a:r>
          </a:p>
          <a:p>
            <a:endParaRPr lang="es-E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cstate="print"/>
          <a:srcRect/>
          <a:stretch>
            <a:fillRect/>
          </a:stretch>
        </p:blipFill>
        <p:spPr bwMode="auto">
          <a:xfrm>
            <a:off x="4932040" y="1931250"/>
            <a:ext cx="3528392" cy="4234873"/>
          </a:xfrm>
          <a:prstGeom prst="rect">
            <a:avLst/>
          </a:prstGeom>
          <a:noFill/>
          <a:ln w="9525">
            <a:noFill/>
            <a:miter lim="800000"/>
            <a:headEnd/>
            <a:tailEnd/>
          </a:ln>
        </p:spPr>
      </p:pic>
      <p:pic>
        <p:nvPicPr>
          <p:cNvPr id="1029" name="Picture 5"/>
          <p:cNvPicPr>
            <a:picLocks noChangeAspect="1" noChangeArrowheads="1"/>
          </p:cNvPicPr>
          <p:nvPr/>
        </p:nvPicPr>
        <p:blipFill>
          <a:blip r:embed="rId3" cstate="print"/>
          <a:srcRect/>
          <a:stretch>
            <a:fillRect/>
          </a:stretch>
        </p:blipFill>
        <p:spPr bwMode="auto">
          <a:xfrm>
            <a:off x="1043608" y="1916832"/>
            <a:ext cx="3312367" cy="4202196"/>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6146" name="1 Título"/>
          <p:cNvSpPr>
            <a:spLocks noGrp="1"/>
          </p:cNvSpPr>
          <p:nvPr>
            <p:ph type="title"/>
          </p:nvPr>
        </p:nvSpPr>
        <p:spPr/>
        <p:txBody>
          <a:bodyPr/>
          <a:lstStyle/>
          <a:p>
            <a:r>
              <a:rPr lang="es-MX" b="1" dirty="0" smtClean="0">
                <a:latin typeface="Arial" charset="0"/>
                <a:cs typeface="Arial" charset="0"/>
              </a:rPr>
              <a:t>Referencias</a:t>
            </a:r>
          </a:p>
        </p:txBody>
      </p:sp>
      <p:sp>
        <p:nvSpPr>
          <p:cNvPr id="6147" name="2 Marcador de contenido"/>
          <p:cNvSpPr>
            <a:spLocks noGrp="1"/>
          </p:cNvSpPr>
          <p:nvPr>
            <p:ph idx="1"/>
          </p:nvPr>
        </p:nvSpPr>
        <p:spPr/>
        <p:txBody>
          <a:bodyPr/>
          <a:lstStyle/>
          <a:p>
            <a:pPr marL="0" indent="0">
              <a:buNone/>
            </a:pPr>
            <a:endParaRPr lang="es-MX" b="1" dirty="0" smtClean="0">
              <a:latin typeface="Arial" charset="0"/>
              <a:cs typeface="Arial" charset="0"/>
            </a:endParaRPr>
          </a:p>
          <a:p>
            <a:pPr>
              <a:buNone/>
            </a:pPr>
            <a:r>
              <a:rPr lang="es-MX" sz="2800" dirty="0" smtClean="0">
                <a:latin typeface="Arial" charset="0"/>
                <a:cs typeface="Arial" charset="0"/>
              </a:rPr>
              <a:t>BIBLIOGRAFICAS</a:t>
            </a:r>
          </a:p>
          <a:p>
            <a:r>
              <a:rPr lang="es-MX" sz="2800" dirty="0">
                <a:latin typeface="Arial" pitchFamily="34" charset="0"/>
                <a:cs typeface="Arial" pitchFamily="34" charset="0"/>
              </a:rPr>
              <a:t>I.M.C.P. (2015). </a:t>
            </a:r>
            <a:r>
              <a:rPr lang="es-MX" sz="2800" i="1" dirty="0">
                <a:latin typeface="Arial" pitchFamily="34" charset="0"/>
                <a:cs typeface="Arial" pitchFamily="34" charset="0"/>
              </a:rPr>
              <a:t>Normas de Información Financiera.</a:t>
            </a:r>
            <a:r>
              <a:rPr lang="es-MX" sz="2800" dirty="0">
                <a:latin typeface="Arial" pitchFamily="34" charset="0"/>
                <a:cs typeface="Arial" pitchFamily="34" charset="0"/>
              </a:rPr>
              <a:t> México: I.M.C.P.</a:t>
            </a:r>
          </a:p>
          <a:p>
            <a:pPr>
              <a:buNone/>
            </a:pPr>
            <a:r>
              <a:rPr lang="es-ES" sz="2800" dirty="0" smtClean="0"/>
              <a:t>CIBERGRAFIA</a:t>
            </a:r>
            <a:endParaRPr lang="es-MX" sz="2800" dirty="0" smtClean="0">
              <a:latin typeface="Arial" charset="0"/>
              <a:cs typeface="Arial" charset="0"/>
            </a:endParaRPr>
          </a:p>
          <a:p>
            <a:r>
              <a:rPr lang="es-MX" sz="2800" dirty="0" smtClean="0">
                <a:latin typeface="Arial" charset="0"/>
                <a:cs typeface="Arial" charset="0"/>
              </a:rPr>
              <a:t> http://www.gerencie.com/estado-de-cambios-en-la-situacion-financiera.html</a:t>
            </a:r>
          </a:p>
          <a:p>
            <a:pPr>
              <a:buNone/>
            </a:pPr>
            <a:r>
              <a:rPr lang="es-MX" sz="2800" dirty="0" smtClean="0">
                <a:latin typeface="Arial" charset="0"/>
                <a:cs typeface="Arial" charset="0"/>
              </a:rPr>
              <a:t>    </a:t>
            </a:r>
          </a:p>
          <a:p>
            <a:endParaRPr lang="es-MX" sz="2800"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pPr algn="r"/>
            <a:r>
              <a:rPr lang="es-MX" sz="3200" dirty="0" smtClean="0">
                <a:latin typeface="Arial" pitchFamily="34" charset="0"/>
                <a:cs typeface="Arial" pitchFamily="34" charset="0"/>
              </a:rPr>
              <a:t>Estado de flujo de efectivo</a:t>
            </a:r>
            <a:endParaRPr lang="es-MX" sz="3200" dirty="0">
              <a:latin typeface="Arial" pitchFamily="34" charset="0"/>
              <a:cs typeface="Arial" pitchFamily="34" charset="0"/>
            </a:endParaRPr>
          </a:p>
        </p:txBody>
      </p:sp>
      <p:sp>
        <p:nvSpPr>
          <p:cNvPr id="5" name="4 Marcador de texto"/>
          <p:cNvSpPr>
            <a:spLocks noGrp="1"/>
          </p:cNvSpPr>
          <p:nvPr>
            <p:ph type="body" idx="1"/>
          </p:nvPr>
        </p:nvSpPr>
        <p:spPr/>
        <p:txBody>
          <a:bodyPr/>
          <a:lstStyle/>
          <a:p>
            <a:pPr algn="r"/>
            <a:r>
              <a:rPr lang="es-MX" sz="3600" dirty="0" smtClean="0">
                <a:solidFill>
                  <a:schemeClr val="tx1"/>
                </a:solidFill>
                <a:latin typeface="Arial" pitchFamily="34" charset="0"/>
                <a:cs typeface="Arial" pitchFamily="34" charset="0"/>
              </a:rPr>
              <a:t>UNIDAD 5</a:t>
            </a:r>
            <a:endParaRPr lang="es-MX" sz="3600"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1857364"/>
            <a:ext cx="8229600" cy="1143000"/>
          </a:xfrm>
        </p:spPr>
        <p:txBody>
          <a:bodyPr/>
          <a:lstStyle/>
          <a:p>
            <a:pPr algn="just"/>
            <a:r>
              <a:rPr lang="es-ES" sz="2800" b="1" dirty="0" smtClean="0">
                <a:latin typeface="Arial" pitchFamily="34" charset="0"/>
                <a:cs typeface="Arial" pitchFamily="34" charset="0"/>
              </a:rPr>
              <a:t>5.1  CONCEPTO, OBJETO Y UTILIDAD PRACTICA</a:t>
            </a:r>
            <a:endParaRPr lang="es-MX" sz="2800" b="1" dirty="0">
              <a:latin typeface="Arial" pitchFamily="34" charset="0"/>
              <a:cs typeface="Arial" pitchFamily="34" charset="0"/>
            </a:endParaRPr>
          </a:p>
        </p:txBody>
      </p:sp>
      <p:sp>
        <p:nvSpPr>
          <p:cNvPr id="3" name="2 Marcador de contenido"/>
          <p:cNvSpPr>
            <a:spLocks noGrp="1"/>
          </p:cNvSpPr>
          <p:nvPr>
            <p:ph idx="1"/>
          </p:nvPr>
        </p:nvSpPr>
        <p:spPr>
          <a:xfrm>
            <a:off x="500034" y="3071809"/>
            <a:ext cx="8229600" cy="3214711"/>
          </a:xfrm>
        </p:spPr>
        <p:txBody>
          <a:bodyPr/>
          <a:lstStyle/>
          <a:p>
            <a:pPr algn="just">
              <a:buNone/>
            </a:pPr>
            <a:r>
              <a:rPr lang="es-MX" b="1" dirty="0" smtClean="0"/>
              <a:t>   </a:t>
            </a:r>
            <a:r>
              <a:rPr lang="es-ES" sz="2800" b="1" dirty="0" smtClean="0">
                <a:cs typeface="Arial" pitchFamily="34" charset="0"/>
              </a:rPr>
              <a:t>CONCEPTO</a:t>
            </a:r>
          </a:p>
          <a:p>
            <a:pPr algn="just">
              <a:buNone/>
            </a:pPr>
            <a:r>
              <a:rPr lang="es-ES" b="1" dirty="0" smtClean="0">
                <a:cs typeface="Arial" pitchFamily="34" charset="0"/>
              </a:rPr>
              <a:t>    </a:t>
            </a:r>
            <a:r>
              <a:rPr lang="es-MX" dirty="0" smtClean="0">
                <a:cs typeface="Arial" pitchFamily="34" charset="0"/>
              </a:rPr>
              <a:t>M</a:t>
            </a:r>
            <a:r>
              <a:rPr lang="es-MX" dirty="0" smtClean="0"/>
              <a:t>uestra información acerca de los cambios en los recursos y las fuentes de financiamiento de la entidad en el periodo, clasificados por actividades de operación, de inversión o de financiamiento</a:t>
            </a:r>
            <a:endParaRPr lang="es-ES" dirty="0" smtClean="0"/>
          </a:p>
          <a:p>
            <a:pPr algn="just">
              <a:buNone/>
            </a:pPr>
            <a:endParaRPr lang="es-MX"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buNone/>
            </a:pPr>
            <a:r>
              <a:rPr lang="es-ES" b="1" dirty="0" smtClean="0"/>
              <a:t>   </a:t>
            </a:r>
          </a:p>
          <a:p>
            <a:pPr>
              <a:buNone/>
            </a:pPr>
            <a:r>
              <a:rPr lang="es-ES" sz="2800" b="1" dirty="0" smtClean="0">
                <a:latin typeface="Arial" pitchFamily="34" charset="0"/>
                <a:cs typeface="Arial" pitchFamily="34" charset="0"/>
              </a:rPr>
              <a:t>OBJETO</a:t>
            </a:r>
            <a:endParaRPr lang="es-MX" sz="2800" dirty="0" smtClean="0">
              <a:latin typeface="Arial" pitchFamily="34" charset="0"/>
              <a:cs typeface="Arial" pitchFamily="34" charset="0"/>
            </a:endParaRPr>
          </a:p>
          <a:p>
            <a:pPr lvl="0" algn="just">
              <a:buNone/>
            </a:pPr>
            <a:r>
              <a:rPr lang="es-MX" sz="2800" dirty="0" smtClean="0"/>
              <a:t>1) Evaluar la capacidad de la empresa para generar recursos.</a:t>
            </a:r>
          </a:p>
          <a:p>
            <a:pPr lvl="0" algn="just">
              <a:buNone/>
            </a:pPr>
            <a:endParaRPr lang="es-ES" sz="2800" dirty="0" smtClean="0"/>
          </a:p>
          <a:p>
            <a:pPr lvl="0" algn="just">
              <a:buNone/>
            </a:pPr>
            <a:r>
              <a:rPr lang="es-MX" sz="2800" dirty="0" smtClean="0"/>
              <a:t>2) Conocer y evaluar las razones de las diferencias entre la utilidad neta y los recursos generados  o utilizados en la operación.</a:t>
            </a:r>
            <a:endParaRPr lang="es-ES" sz="2800" dirty="0" smtClean="0"/>
          </a:p>
          <a:p>
            <a:pPr>
              <a:buNone/>
            </a:pPr>
            <a:endParaRPr lang="es-MX"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0"/>
            <a:ext cx="8229600" cy="4614882"/>
          </a:xfrm>
        </p:spPr>
        <p:txBody>
          <a:bodyPr/>
          <a:lstStyle/>
          <a:p>
            <a:pPr lvl="0"/>
            <a:endParaRPr lang="es-ES" dirty="0" smtClean="0"/>
          </a:p>
          <a:p>
            <a:pPr lvl="0">
              <a:buNone/>
            </a:pPr>
            <a:r>
              <a:rPr lang="es-ES" sz="2800" b="1" dirty="0" smtClean="0">
                <a:latin typeface="Arial" pitchFamily="34" charset="0"/>
                <a:cs typeface="Arial" pitchFamily="34" charset="0"/>
              </a:rPr>
              <a:t> OBJETO:</a:t>
            </a:r>
            <a:endParaRPr lang="es-MX" sz="2800" dirty="0" smtClean="0"/>
          </a:p>
          <a:p>
            <a:pPr algn="just">
              <a:buNone/>
            </a:pPr>
            <a:r>
              <a:rPr lang="es-MX" sz="2800" dirty="0" smtClean="0"/>
              <a:t>3) Evaluar la capacidad de la empresa para cumplir con sus obligaciones, para pagar dividendos y, en tal caso, anticipar las necesidades de obtener financiamiento.</a:t>
            </a:r>
          </a:p>
          <a:p>
            <a:pPr algn="just">
              <a:buNone/>
            </a:pPr>
            <a:endParaRPr lang="es-ES" sz="2800" dirty="0" smtClean="0"/>
          </a:p>
          <a:p>
            <a:pPr algn="just">
              <a:buNone/>
            </a:pPr>
            <a:r>
              <a:rPr lang="es-MX" sz="2800" dirty="0" smtClean="0"/>
              <a:t>4) Evaluar los cambios experimentados en la situación financiera de la empresa derivados de transacciones de inversión y financiamiento ocurridos durante el periodo.</a:t>
            </a:r>
            <a:endParaRPr lang="es-ES" sz="2800" dirty="0" smtClean="0"/>
          </a:p>
          <a:p>
            <a:pPr>
              <a:buNone/>
            </a:pPr>
            <a:endParaRPr lang="es-ES" sz="28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endParaRPr lang="es-MX" dirty="0" smtClean="0"/>
          </a:p>
          <a:p>
            <a:pPr algn="just">
              <a:buNone/>
            </a:pPr>
            <a:r>
              <a:rPr lang="es-ES" b="1" dirty="0" smtClean="0"/>
              <a:t>    </a:t>
            </a:r>
            <a:r>
              <a:rPr lang="es-ES" sz="2800" b="1" dirty="0" smtClean="0">
                <a:latin typeface="Arial" pitchFamily="34" charset="0"/>
                <a:cs typeface="Arial" pitchFamily="34" charset="0"/>
              </a:rPr>
              <a:t>UTILIDAD PRACTICA</a:t>
            </a:r>
          </a:p>
          <a:p>
            <a:pPr algn="just">
              <a:buNone/>
            </a:pPr>
            <a:r>
              <a:rPr lang="es-ES" sz="2800" b="1" dirty="0" smtClean="0">
                <a:latin typeface="Arial" pitchFamily="34" charset="0"/>
                <a:cs typeface="Arial" pitchFamily="34" charset="0"/>
              </a:rPr>
              <a:t>   </a:t>
            </a:r>
            <a:r>
              <a:rPr lang="es-MX" sz="2800" dirty="0" smtClean="0"/>
              <a:t>La información que comunica este estado financiero debe ser de utilidad para:</a:t>
            </a:r>
            <a:endParaRPr lang="es-ES" sz="2800" dirty="0" smtClean="0"/>
          </a:p>
          <a:p>
            <a:pPr algn="just">
              <a:buNone/>
            </a:pPr>
            <a:r>
              <a:rPr lang="es-MX" sz="2800" dirty="0" smtClean="0"/>
              <a:t> </a:t>
            </a:r>
            <a:endParaRPr lang="es-ES" sz="2800" dirty="0" smtClean="0"/>
          </a:p>
          <a:p>
            <a:pPr lvl="0" algn="just"/>
            <a:r>
              <a:rPr lang="es-MX" sz="2800" dirty="0" smtClean="0"/>
              <a:t>Tomar decisiones de inversión o asignación de recursos.</a:t>
            </a:r>
            <a:endParaRPr lang="es-ES" sz="2800" dirty="0" smtClean="0"/>
          </a:p>
          <a:p>
            <a:pPr lvl="0" algn="just"/>
            <a:r>
              <a:rPr lang="es-MX" sz="2800" dirty="0" smtClean="0"/>
              <a:t>Evaluar la solvencia y liquidez de la entidad.</a:t>
            </a:r>
            <a:endParaRPr lang="es-ES" sz="2800" dirty="0" smtClean="0"/>
          </a:p>
          <a:p>
            <a:pPr lvl="0"/>
            <a:endParaRPr lang="es-ES" sz="2800" dirty="0" smtClean="0"/>
          </a:p>
          <a:p>
            <a:pPr algn="just">
              <a:buNone/>
            </a:pPr>
            <a:endParaRPr lang="es-MX" sz="2800" dirty="0" smtClean="0">
              <a:latin typeface="Arial" pitchFamily="34" charset="0"/>
              <a:cs typeface="Arial" pitchFamily="34" charset="0"/>
            </a:endParaRPr>
          </a:p>
          <a:p>
            <a:pPr>
              <a:buNone/>
            </a:pPr>
            <a:endParaRPr lang="es-MX" dirty="0" smtClean="0"/>
          </a:p>
          <a:p>
            <a:endParaRPr lang="es-MX"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endParaRPr lang="es-ES" sz="2400" dirty="0" smtClean="0"/>
          </a:p>
          <a:p>
            <a:pPr>
              <a:buNone/>
            </a:pPr>
            <a:r>
              <a:rPr lang="es-ES" dirty="0" smtClean="0"/>
              <a:t>   </a:t>
            </a:r>
            <a:r>
              <a:rPr lang="es-ES" b="1" dirty="0" smtClean="0"/>
              <a:t>UTILIDAD PRACTICA</a:t>
            </a:r>
          </a:p>
          <a:p>
            <a:pPr>
              <a:buNone/>
            </a:pPr>
            <a:endParaRPr lang="es-ES" sz="2400" dirty="0" smtClean="0"/>
          </a:p>
          <a:p>
            <a:pPr lvl="0" algn="just"/>
            <a:r>
              <a:rPr lang="es-MX" sz="2800" dirty="0" smtClean="0"/>
              <a:t>Evaluar la capacidad de la entidad para generar recursos o ingresos mediante sus actividades operativas.</a:t>
            </a:r>
            <a:endParaRPr lang="es-ES" sz="2800" dirty="0" smtClean="0"/>
          </a:p>
          <a:p>
            <a:pPr lvl="0" algn="just"/>
            <a:r>
              <a:rPr lang="es-MX" sz="2800" dirty="0" smtClean="0"/>
              <a:t>Distinguir el origen y las características de los recursos financieros de la entidad, así como su rendimiento.</a:t>
            </a:r>
            <a:endParaRPr lang="es-ES" sz="2800" dirty="0" smtClean="0"/>
          </a:p>
          <a:p>
            <a:pPr lvl="0"/>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buNone/>
            </a:pPr>
            <a:endParaRPr lang="es-MX" sz="2800" dirty="0" smtClean="0"/>
          </a:p>
          <a:p>
            <a:pPr lvl="0" algn="just">
              <a:buNone/>
            </a:pPr>
            <a:r>
              <a:rPr lang="es-MX" sz="2800" b="1" dirty="0" smtClean="0"/>
              <a:t>UTILIDAD PRACTICA</a:t>
            </a:r>
            <a:endParaRPr lang="es-ES" sz="2800" b="1" dirty="0" smtClean="0"/>
          </a:p>
          <a:p>
            <a:pPr lvl="0" algn="just"/>
            <a:r>
              <a:rPr lang="es-MX" sz="2800" dirty="0" smtClean="0"/>
              <a:t>Conocer de que recursos financieros dispone la entidad para llevar a cabo sus fines, es decir, como los obtuvo y como los aplico</a:t>
            </a:r>
            <a:r>
              <a:rPr lang="es-MX" dirty="0" smtClean="0"/>
              <a:t>.</a:t>
            </a:r>
            <a:endParaRPr lang="es-ES" dirty="0" smtClean="0"/>
          </a:p>
          <a:p>
            <a:endParaRPr lang="es-ES"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635</TotalTime>
  <Words>1113</Words>
  <Application>Microsoft Office PowerPoint</Application>
  <PresentationFormat>Presentación en pantalla (4:3)</PresentationFormat>
  <Paragraphs>127</Paragraphs>
  <Slides>24</Slides>
  <Notes>0</Notes>
  <HiddenSlides>0</HiddenSlides>
  <MMClips>0</MMClips>
  <ScaleCrop>false</ScaleCrop>
  <HeadingPairs>
    <vt:vector size="4" baseType="variant">
      <vt:variant>
        <vt:lpstr>Tema</vt:lpstr>
      </vt:variant>
      <vt:variant>
        <vt:i4>2</vt:i4>
      </vt:variant>
      <vt:variant>
        <vt:lpstr>Títulos de diapositiva</vt:lpstr>
      </vt:variant>
      <vt:variant>
        <vt:i4>24</vt:i4>
      </vt:variant>
    </vt:vector>
  </HeadingPairs>
  <TitlesOfParts>
    <vt:vector size="26" baseType="lpstr">
      <vt:lpstr>Tema de Office</vt:lpstr>
      <vt:lpstr>1_Tema de Office</vt:lpstr>
      <vt:lpstr> ESTADO DE FLUJO DE EFECTIVO. </vt:lpstr>
      <vt:lpstr>TEMA</vt:lpstr>
      <vt:lpstr>Estado de flujo de efectivo</vt:lpstr>
      <vt:lpstr>5.1  CONCEPTO, OBJETO Y UTILIDAD PRACTICA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 5.3  FORMAS DE PRESENTACION </vt:lpstr>
      <vt:lpstr>5.4 Metodología de elaboración</vt:lpstr>
      <vt:lpstr> 5.4 Metodología de elaboración</vt:lpstr>
      <vt:lpstr>5.4 Metodología de elaboración</vt:lpstr>
      <vt:lpstr>5.4 Metodología de elaboración</vt:lpstr>
      <vt:lpstr>5.4 Metodología de elaboración</vt:lpstr>
      <vt:lpstr>5.5 Estado de flujo de efectivo  </vt:lpstr>
      <vt:lpstr>Presentación de PowerPoint</vt:lpstr>
      <vt:lpstr>Presentación de PowerPoint</vt:lpstr>
      <vt:lpstr>Presentación de PowerPoint</vt:lpstr>
      <vt:lpstr>Presentación de PowerPoint</vt:lpstr>
      <vt:lpstr>Presentación de PowerPoint</vt:lpstr>
      <vt:lpstr>Referencias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Citlali</dc:creator>
  <cp:lastModifiedBy>www.intercambiosvirtuales.org</cp:lastModifiedBy>
  <cp:revision>80</cp:revision>
  <cp:lastPrinted>2014-06-11T17:59:34Z</cp:lastPrinted>
  <dcterms:created xsi:type="dcterms:W3CDTF">2012-12-04T21:22:09Z</dcterms:created>
  <dcterms:modified xsi:type="dcterms:W3CDTF">2016-01-11T16:27:09Z</dcterms:modified>
</cp:coreProperties>
</file>